
<file path=[Content_Types].xml><?xml version="1.0" encoding="utf-8"?>
<Types xmlns="http://schemas.openxmlformats.org/package/2006/content-types">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74" r:id="rId2"/>
    <p:sldId id="271" r:id="rId3"/>
    <p:sldId id="275" r:id="rId4"/>
    <p:sldId id="259" r:id="rId5"/>
    <p:sldId id="278" r:id="rId6"/>
    <p:sldId id="280" r:id="rId7"/>
    <p:sldId id="265" r:id="rId8"/>
    <p:sldId id="266" r:id="rId9"/>
    <p:sldId id="267" r:id="rId10"/>
    <p:sldId id="268" r:id="rId11"/>
    <p:sldId id="270" r:id="rId12"/>
    <p:sldId id="281" r:id="rId13"/>
    <p:sldId id="282"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66"/>
    <p:restoredTop sz="95758"/>
  </p:normalViewPr>
  <p:slideViewPr>
    <p:cSldViewPr snapToGrid="0" snapToObjects="1">
      <p:cViewPr varScale="1">
        <p:scale>
          <a:sx n="109" d="100"/>
          <a:sy n="109" d="100"/>
        </p:scale>
        <p:origin x="123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B4ABB1-1964-B745-A2AF-3E91A8BA2C5B}" type="datetimeFigureOut">
              <a:rPr lang="en-US" smtClean="0"/>
              <a:t>6/14/21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7699B7-A54A-F943-8B2E-B5AF825BAB7F}" type="slidenum">
              <a:rPr lang="en-US" smtClean="0"/>
              <a:t>‹#›</a:t>
            </a:fld>
            <a:endParaRPr lang="en-US"/>
          </a:p>
        </p:txBody>
      </p:sp>
    </p:spTree>
    <p:extLst>
      <p:ext uri="{BB962C8B-B14F-4D97-AF65-F5344CB8AC3E}">
        <p14:creationId xmlns:p14="http://schemas.microsoft.com/office/powerpoint/2010/main" val="3865750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
        <p:cNvGrpSpPr/>
        <p:nvPr/>
      </p:nvGrpSpPr>
      <p:grpSpPr>
        <a:xfrm>
          <a:off x="0" y="0"/>
          <a:ext cx="0" cy="0"/>
          <a:chOff x="0" y="0"/>
          <a:chExt cx="0" cy="0"/>
        </a:xfrm>
      </p:grpSpPr>
      <p:sp>
        <p:nvSpPr>
          <p:cNvPr id="16" name="Google Shape;16;p1:notes"/>
          <p:cNvSpPr txBox="1">
            <a:spLocks noGrp="1"/>
          </p:cNvSpPr>
          <p:nvPr>
            <p:ph type="sldNum" idx="12"/>
          </p:nvPr>
        </p:nvSpPr>
        <p:spPr>
          <a:xfrm>
            <a:off x="6042320" y="9493393"/>
            <a:ext cx="169918" cy="18466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AU" sz="1800" b="0" i="0" u="none" strike="noStrike" cap="none">
                <a:solidFill>
                  <a:srgbClr val="000000"/>
                </a:solidFill>
              </a:rPr>
              <a:t>1</a:t>
            </a:fld>
            <a:endParaRPr sz="1800" b="0" i="0" u="none" strike="noStrike" cap="none">
              <a:solidFill>
                <a:srgbClr val="000000"/>
              </a:solidFill>
            </a:endParaRPr>
          </a:p>
        </p:txBody>
      </p:sp>
      <p:sp>
        <p:nvSpPr>
          <p:cNvPr id="17" name="Google Shape;17;p1:notes"/>
          <p:cNvSpPr>
            <a:spLocks noGrp="1" noRot="1" noChangeAspect="1"/>
          </p:cNvSpPr>
          <p:nvPr>
            <p:ph type="sldImg" idx="2"/>
          </p:nvPr>
        </p:nvSpPr>
        <p:spPr>
          <a:xfrm>
            <a:off x="-4186238" y="1265238"/>
            <a:ext cx="14935201" cy="84010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 name="Google Shape;18;p1:notes"/>
          <p:cNvSpPr txBox="1">
            <a:spLocks noGrp="1"/>
          </p:cNvSpPr>
          <p:nvPr>
            <p:ph type="body" idx="1"/>
          </p:nvPr>
        </p:nvSpPr>
        <p:spPr>
          <a:xfrm>
            <a:off x="789535" y="605318"/>
            <a:ext cx="5470797" cy="24622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AU" b="1" dirty="0"/>
              <a:t>Hypothesis: </a:t>
            </a:r>
            <a:r>
              <a:rPr lang="en-AU" sz="1200" b="0" i="1" u="none" strike="noStrike" cap="none" dirty="0">
                <a:solidFill>
                  <a:srgbClr val="000000"/>
                </a:solidFill>
                <a:latin typeface="Arial"/>
                <a:ea typeface="Arial"/>
                <a:cs typeface="Arial"/>
                <a:sym typeface="Arial"/>
              </a:rPr>
              <a:t>Create a Hypothesis with an emphasis on SMART principles. </a:t>
            </a:r>
            <a:r>
              <a:rPr lang="en-AU" sz="1200" b="1" i="1" u="none" strike="noStrike" cap="none" dirty="0">
                <a:solidFill>
                  <a:srgbClr val="000000"/>
                </a:solidFill>
                <a:latin typeface="Arial"/>
                <a:ea typeface="Arial"/>
                <a:cs typeface="Arial"/>
                <a:sym typeface="Arial"/>
              </a:rPr>
              <a:t>(</a:t>
            </a:r>
            <a:r>
              <a:rPr lang="en-AU" sz="1200" b="1" i="1" dirty="0"/>
              <a:t>S – Specific, M – Measurable, A – Achievable, R – Realistic, T – Timebound). </a:t>
            </a:r>
            <a:r>
              <a:rPr lang="en-AU" sz="1200" b="0" i="0" dirty="0"/>
              <a:t>If you cannot do this, you </a:t>
            </a:r>
            <a:r>
              <a:rPr lang="en-AU" sz="1200" b="1" i="0" dirty="0"/>
              <a:t>do not</a:t>
            </a:r>
            <a:r>
              <a:rPr lang="en-AU" sz="1200" b="0" i="0" dirty="0"/>
              <a:t> have a good grasp on the business problem.</a:t>
            </a:r>
            <a:endParaRPr b="1" dirty="0"/>
          </a:p>
          <a:p>
            <a:pPr marL="0" lvl="0" indent="0" algn="l" rtl="0">
              <a:lnSpc>
                <a:spcPct val="100000"/>
              </a:lnSpc>
              <a:spcBef>
                <a:spcPts val="0"/>
              </a:spcBef>
              <a:spcAft>
                <a:spcPts val="0"/>
              </a:spcAft>
              <a:buSzPts val="1400"/>
              <a:buNone/>
            </a:pPr>
            <a:endParaRPr dirty="0"/>
          </a:p>
          <a:p>
            <a:pPr marL="0" marR="0" lvl="0" indent="0" algn="l" rtl="0">
              <a:lnSpc>
                <a:spcPct val="100000"/>
              </a:lnSpc>
              <a:spcBef>
                <a:spcPts val="0"/>
              </a:spcBef>
              <a:spcAft>
                <a:spcPts val="0"/>
              </a:spcAft>
              <a:buClr>
                <a:srgbClr val="000000"/>
              </a:buClr>
              <a:buSzPts val="1400"/>
              <a:buFont typeface="Arial"/>
              <a:buNone/>
            </a:pPr>
            <a:r>
              <a:rPr lang="en-AU" b="1" dirty="0"/>
              <a:t>Context: </a:t>
            </a:r>
            <a:r>
              <a:rPr lang="en-AU" sz="1200" dirty="0"/>
              <a:t>With context, we have </a:t>
            </a:r>
            <a:r>
              <a:rPr lang="en-AU" sz="1200" b="1" u="sng" dirty="0"/>
              <a:t>clearly identified the problem at hand </a:t>
            </a:r>
            <a:r>
              <a:rPr lang="en-AU" sz="1200" dirty="0"/>
              <a:t>and have elucidated on how our initiative may solve this problem, alongside the commercial implications this will have on the business. </a:t>
            </a:r>
            <a:endParaRPr dirty="0"/>
          </a:p>
          <a:p>
            <a:pPr marL="0" lvl="0" indent="0" algn="l" rtl="0">
              <a:lnSpc>
                <a:spcPct val="100000"/>
              </a:lnSpc>
              <a:spcBef>
                <a:spcPts val="0"/>
              </a:spcBef>
              <a:spcAft>
                <a:spcPts val="0"/>
              </a:spcAft>
              <a:buSzPts val="1400"/>
              <a:buNone/>
            </a:pPr>
            <a:endParaRPr b="1" dirty="0"/>
          </a:p>
          <a:p>
            <a:pPr marL="0" lvl="0" indent="0" algn="l" rtl="0">
              <a:lnSpc>
                <a:spcPct val="100000"/>
              </a:lnSpc>
              <a:spcBef>
                <a:spcPts val="0"/>
              </a:spcBef>
              <a:spcAft>
                <a:spcPts val="0"/>
              </a:spcAft>
              <a:buSzPts val="1400"/>
              <a:buNone/>
            </a:pPr>
            <a:r>
              <a:rPr lang="en-AU" b="1" dirty="0"/>
              <a:t>Criteria for Success</a:t>
            </a:r>
            <a:r>
              <a:rPr lang="en-AU" b="0" dirty="0"/>
              <a:t>: Clearly defining the criteria for success ensures that the scope of your work is clearly defined and understood. Otherwise, if this isn’t defined – your work will never end which will result in mismatched expectations.</a:t>
            </a:r>
            <a:endParaRPr dirty="0"/>
          </a:p>
          <a:p>
            <a:pPr marL="0" lvl="0" indent="0" algn="l" rtl="0">
              <a:lnSpc>
                <a:spcPct val="100000"/>
              </a:lnSpc>
              <a:spcBef>
                <a:spcPts val="0"/>
              </a:spcBef>
              <a:spcAft>
                <a:spcPts val="0"/>
              </a:spcAft>
              <a:buSzPts val="1400"/>
              <a:buNone/>
            </a:pPr>
            <a:endParaRPr b="0" dirty="0"/>
          </a:p>
          <a:p>
            <a:pPr marL="0" lvl="0" indent="0" algn="l" rtl="0">
              <a:lnSpc>
                <a:spcPct val="100000"/>
              </a:lnSpc>
              <a:spcBef>
                <a:spcPts val="0"/>
              </a:spcBef>
              <a:spcAft>
                <a:spcPts val="0"/>
              </a:spcAft>
              <a:buSzPts val="1400"/>
              <a:buNone/>
            </a:pPr>
            <a:r>
              <a:rPr lang="en-AU" b="1" dirty="0"/>
              <a:t>Scope of Solution Space: </a:t>
            </a:r>
            <a:r>
              <a:rPr lang="en-AU" b="0" dirty="0"/>
              <a:t>Scoping out the solution space ensures that the business initiative is SPECIFIC for a certain segment or area. This prevents solutions that have been developed being scaled and applied for all other business units that the solution may not be responsible or scalable for.</a:t>
            </a:r>
            <a:endParaRPr dirty="0"/>
          </a:p>
          <a:p>
            <a:pPr marL="0" lvl="0" indent="0" algn="l" rtl="0">
              <a:lnSpc>
                <a:spcPct val="100000"/>
              </a:lnSpc>
              <a:spcBef>
                <a:spcPts val="0"/>
              </a:spcBef>
              <a:spcAft>
                <a:spcPts val="0"/>
              </a:spcAft>
              <a:buSzPts val="1400"/>
              <a:buNone/>
            </a:pPr>
            <a:endParaRPr b="0" dirty="0"/>
          </a:p>
          <a:p>
            <a:pPr marL="0" lvl="0" indent="0" algn="l" rtl="0">
              <a:lnSpc>
                <a:spcPct val="100000"/>
              </a:lnSpc>
              <a:spcBef>
                <a:spcPts val="0"/>
              </a:spcBef>
              <a:spcAft>
                <a:spcPts val="0"/>
              </a:spcAft>
              <a:buSzPts val="1400"/>
              <a:buNone/>
            </a:pPr>
            <a:r>
              <a:rPr lang="en-AU" b="1" dirty="0"/>
              <a:t>Constraints within Solution Space: </a:t>
            </a:r>
            <a:r>
              <a:rPr lang="en-AU" b="0" dirty="0"/>
              <a:t>Looking forward, what are the foreseeable problems we are likely to encounter? Could this be stakeholder resistance? Could this be we don’t have access to the right data? </a:t>
            </a:r>
            <a:endParaRPr dirty="0"/>
          </a:p>
          <a:p>
            <a:pPr marL="0" lvl="0" indent="0" algn="l" rtl="0">
              <a:lnSpc>
                <a:spcPct val="100000"/>
              </a:lnSpc>
              <a:spcBef>
                <a:spcPts val="0"/>
              </a:spcBef>
              <a:spcAft>
                <a:spcPts val="0"/>
              </a:spcAft>
              <a:buSzPts val="1400"/>
              <a:buNone/>
            </a:pPr>
            <a:endParaRPr b="0" dirty="0"/>
          </a:p>
          <a:p>
            <a:pPr marL="0" lvl="0" indent="0" algn="l" rtl="0">
              <a:lnSpc>
                <a:spcPct val="100000"/>
              </a:lnSpc>
              <a:spcBef>
                <a:spcPts val="0"/>
              </a:spcBef>
              <a:spcAft>
                <a:spcPts val="0"/>
              </a:spcAft>
              <a:buSzPts val="1400"/>
              <a:buNone/>
            </a:pPr>
            <a:r>
              <a:rPr lang="en-AU" b="1" dirty="0"/>
              <a:t>Stakeholders to provide key insight: </a:t>
            </a:r>
            <a:r>
              <a:rPr lang="en-AU" b="0" dirty="0"/>
              <a:t>Who are the people I need to speak to, to get the answers I need for my data analysis?</a:t>
            </a:r>
            <a:endParaRPr dirty="0"/>
          </a:p>
          <a:p>
            <a:pPr marL="0" lvl="0" indent="0" algn="l" rtl="0">
              <a:lnSpc>
                <a:spcPct val="100000"/>
              </a:lnSpc>
              <a:spcBef>
                <a:spcPts val="0"/>
              </a:spcBef>
              <a:spcAft>
                <a:spcPts val="0"/>
              </a:spcAft>
              <a:buSzPts val="1400"/>
              <a:buNone/>
            </a:pPr>
            <a:endParaRPr b="0" dirty="0"/>
          </a:p>
          <a:p>
            <a:pPr marL="0" lvl="0" indent="0" algn="l" rtl="0">
              <a:lnSpc>
                <a:spcPct val="100000"/>
              </a:lnSpc>
              <a:spcBef>
                <a:spcPts val="0"/>
              </a:spcBef>
              <a:spcAft>
                <a:spcPts val="0"/>
              </a:spcAft>
              <a:buSzPts val="1400"/>
              <a:buNone/>
            </a:pPr>
            <a:r>
              <a:rPr lang="en-AU" b="1" dirty="0"/>
              <a:t>What key data sources are required</a:t>
            </a:r>
            <a:r>
              <a:rPr lang="en-AU" b="0" dirty="0"/>
              <a:t>?</a:t>
            </a:r>
            <a:endParaRPr dirty="0"/>
          </a:p>
          <a:p>
            <a:pPr marL="0" lvl="0" indent="0" algn="l" rtl="0">
              <a:lnSpc>
                <a:spcPct val="100000"/>
              </a:lnSpc>
              <a:spcBef>
                <a:spcPts val="0"/>
              </a:spcBef>
              <a:spcAft>
                <a:spcPts val="0"/>
              </a:spcAft>
              <a:buSzPts val="1400"/>
              <a:buNone/>
            </a:pPr>
            <a:r>
              <a:rPr lang="en-AU" b="0" dirty="0"/>
              <a:t>Based off my discussions with the key stakeholders – can we clearly list out all the data sources we need so we can make a highly targeted request as opposed to a scatter-gun approach where we ask for a bit of everything?</a:t>
            </a:r>
            <a:endParaRPr dirty="0"/>
          </a:p>
          <a:p>
            <a:pPr marL="0" lvl="0" indent="0" algn="l" rtl="0">
              <a:lnSpc>
                <a:spcPct val="100000"/>
              </a:lnSpc>
              <a:spcBef>
                <a:spcPts val="0"/>
              </a:spcBef>
              <a:spcAft>
                <a:spcPts val="0"/>
              </a:spcAft>
              <a:buSzPts val="1400"/>
              <a:buNone/>
            </a:pPr>
            <a:endParaRPr b="1" dirty="0"/>
          </a:p>
          <a:p>
            <a:pPr marL="0" lvl="0" indent="0" algn="l" rtl="0">
              <a:lnSpc>
                <a:spcPct val="100000"/>
              </a:lnSpc>
              <a:spcBef>
                <a:spcPts val="0"/>
              </a:spcBef>
              <a:spcAft>
                <a:spcPts val="0"/>
              </a:spcAft>
              <a:buSzPts val="1400"/>
              <a:buNone/>
            </a:pPr>
            <a:endParaRPr b="1" dirty="0"/>
          </a:p>
        </p:txBody>
      </p:sp>
    </p:spTree>
    <p:extLst>
      <p:ext uri="{BB962C8B-B14F-4D97-AF65-F5344CB8AC3E}">
        <p14:creationId xmlns:p14="http://schemas.microsoft.com/office/powerpoint/2010/main" val="25866694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3CAF4-9B07-A244-B9C2-4657500EFC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EFFF1E3-90D8-2E46-A3E1-D0A21B7D3C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112D59-735F-4842-A376-E262CCF80A27}"/>
              </a:ext>
            </a:extLst>
          </p:cNvPr>
          <p:cNvSpPr>
            <a:spLocks noGrp="1"/>
          </p:cNvSpPr>
          <p:nvPr>
            <p:ph type="dt" sz="half" idx="10"/>
          </p:nvPr>
        </p:nvSpPr>
        <p:spPr/>
        <p:txBody>
          <a:bodyPr/>
          <a:lstStyle/>
          <a:p>
            <a:fld id="{F2295A38-E753-BE46-AF11-16E95DAED98D}" type="datetimeFigureOut">
              <a:rPr lang="en-US" smtClean="0"/>
              <a:t>6/14/21</a:t>
            </a:fld>
            <a:endParaRPr lang="en-US"/>
          </a:p>
        </p:txBody>
      </p:sp>
      <p:sp>
        <p:nvSpPr>
          <p:cNvPr id="5" name="Footer Placeholder 4">
            <a:extLst>
              <a:ext uri="{FF2B5EF4-FFF2-40B4-BE49-F238E27FC236}">
                <a16:creationId xmlns:a16="http://schemas.microsoft.com/office/drawing/2014/main" id="{90A9AEF0-9C80-7345-B1C2-D7C6CD36B8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B73802-A71B-BC44-A4E3-7C4A99D54D88}"/>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4796522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EEDA5-D9A7-D348-A34C-8E63B8F43A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391493-51D4-AD43-BBAF-563F9556B6F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644323-8E94-5146-97E8-A0874E3BB9B3}"/>
              </a:ext>
            </a:extLst>
          </p:cNvPr>
          <p:cNvSpPr>
            <a:spLocks noGrp="1"/>
          </p:cNvSpPr>
          <p:nvPr>
            <p:ph type="dt" sz="half" idx="10"/>
          </p:nvPr>
        </p:nvSpPr>
        <p:spPr/>
        <p:txBody>
          <a:bodyPr/>
          <a:lstStyle/>
          <a:p>
            <a:fld id="{F2295A38-E753-BE46-AF11-16E95DAED98D}" type="datetimeFigureOut">
              <a:rPr lang="en-US" smtClean="0"/>
              <a:t>6/14/21</a:t>
            </a:fld>
            <a:endParaRPr lang="en-US"/>
          </a:p>
        </p:txBody>
      </p:sp>
      <p:sp>
        <p:nvSpPr>
          <p:cNvPr id="5" name="Footer Placeholder 4">
            <a:extLst>
              <a:ext uri="{FF2B5EF4-FFF2-40B4-BE49-F238E27FC236}">
                <a16:creationId xmlns:a16="http://schemas.microsoft.com/office/drawing/2014/main" id="{9F248E9C-993C-A145-8994-A4F3C76585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0DB6D5-430A-F346-99B4-E9349CE67341}"/>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2944471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EED370-9130-B741-B2DB-8DF1E65C23C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3307AE-3331-7340-87A0-FB0583CFD5A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D22312-BBE3-B147-806A-056A18A19665}"/>
              </a:ext>
            </a:extLst>
          </p:cNvPr>
          <p:cNvSpPr>
            <a:spLocks noGrp="1"/>
          </p:cNvSpPr>
          <p:nvPr>
            <p:ph type="dt" sz="half" idx="10"/>
          </p:nvPr>
        </p:nvSpPr>
        <p:spPr/>
        <p:txBody>
          <a:bodyPr/>
          <a:lstStyle/>
          <a:p>
            <a:fld id="{F2295A38-E753-BE46-AF11-16E95DAED98D}" type="datetimeFigureOut">
              <a:rPr lang="en-US" smtClean="0"/>
              <a:t>6/14/21</a:t>
            </a:fld>
            <a:endParaRPr lang="en-US"/>
          </a:p>
        </p:txBody>
      </p:sp>
      <p:sp>
        <p:nvSpPr>
          <p:cNvPr id="5" name="Footer Placeholder 4">
            <a:extLst>
              <a:ext uri="{FF2B5EF4-FFF2-40B4-BE49-F238E27FC236}">
                <a16:creationId xmlns:a16="http://schemas.microsoft.com/office/drawing/2014/main" id="{FD717FEC-8608-0844-B9E8-EE97B9AA84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ABE318-6951-C34F-AA76-58BDBE821DA3}"/>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32000715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233261" y="234864"/>
            <a:ext cx="11725484" cy="29832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7443244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37632-AAB9-8240-8D86-2C4CAC571C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91C68A-58F3-1B42-A65C-F41FE5DE4B1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3E8A4F-8255-9942-8418-FEC0763C5AFC}"/>
              </a:ext>
            </a:extLst>
          </p:cNvPr>
          <p:cNvSpPr>
            <a:spLocks noGrp="1"/>
          </p:cNvSpPr>
          <p:nvPr>
            <p:ph type="dt" sz="half" idx="10"/>
          </p:nvPr>
        </p:nvSpPr>
        <p:spPr/>
        <p:txBody>
          <a:bodyPr/>
          <a:lstStyle/>
          <a:p>
            <a:fld id="{F2295A38-E753-BE46-AF11-16E95DAED98D}" type="datetimeFigureOut">
              <a:rPr lang="en-US" smtClean="0"/>
              <a:t>6/14/21</a:t>
            </a:fld>
            <a:endParaRPr lang="en-US"/>
          </a:p>
        </p:txBody>
      </p:sp>
      <p:sp>
        <p:nvSpPr>
          <p:cNvPr id="5" name="Footer Placeholder 4">
            <a:extLst>
              <a:ext uri="{FF2B5EF4-FFF2-40B4-BE49-F238E27FC236}">
                <a16:creationId xmlns:a16="http://schemas.microsoft.com/office/drawing/2014/main" id="{8178013E-7154-A04D-AB2F-0BE98D2FAC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4D5704-67F8-4345-803B-B507536D4EB8}"/>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1524850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17E44-2CC0-0249-8DED-EFE13694EC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F905A10-4AA7-6647-A7E5-6BCA9494C8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01F918A-07DD-8844-8613-C999C4C09B0B}"/>
              </a:ext>
            </a:extLst>
          </p:cNvPr>
          <p:cNvSpPr>
            <a:spLocks noGrp="1"/>
          </p:cNvSpPr>
          <p:nvPr>
            <p:ph type="dt" sz="half" idx="10"/>
          </p:nvPr>
        </p:nvSpPr>
        <p:spPr/>
        <p:txBody>
          <a:bodyPr/>
          <a:lstStyle/>
          <a:p>
            <a:fld id="{F2295A38-E753-BE46-AF11-16E95DAED98D}" type="datetimeFigureOut">
              <a:rPr lang="en-US" smtClean="0"/>
              <a:t>6/14/21</a:t>
            </a:fld>
            <a:endParaRPr lang="en-US"/>
          </a:p>
        </p:txBody>
      </p:sp>
      <p:sp>
        <p:nvSpPr>
          <p:cNvPr id="5" name="Footer Placeholder 4">
            <a:extLst>
              <a:ext uri="{FF2B5EF4-FFF2-40B4-BE49-F238E27FC236}">
                <a16:creationId xmlns:a16="http://schemas.microsoft.com/office/drawing/2014/main" id="{70B5664C-C6C0-AB41-BE9A-AB35089595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BEC2C0-F71A-8A46-A002-5C62BD2FFFD4}"/>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2555425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B13A8-A94A-9844-A751-88608912AB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DA705B-EDEC-C041-8D23-BD81C954EDF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79D6EC1-E86C-E24E-BF39-B0085F6FE71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F4C6F3-05F4-094D-94E2-977F6FEA8679}"/>
              </a:ext>
            </a:extLst>
          </p:cNvPr>
          <p:cNvSpPr>
            <a:spLocks noGrp="1"/>
          </p:cNvSpPr>
          <p:nvPr>
            <p:ph type="dt" sz="half" idx="10"/>
          </p:nvPr>
        </p:nvSpPr>
        <p:spPr/>
        <p:txBody>
          <a:bodyPr/>
          <a:lstStyle/>
          <a:p>
            <a:fld id="{F2295A38-E753-BE46-AF11-16E95DAED98D}" type="datetimeFigureOut">
              <a:rPr lang="en-US" smtClean="0"/>
              <a:t>6/14/21</a:t>
            </a:fld>
            <a:endParaRPr lang="en-US"/>
          </a:p>
        </p:txBody>
      </p:sp>
      <p:sp>
        <p:nvSpPr>
          <p:cNvPr id="6" name="Footer Placeholder 5">
            <a:extLst>
              <a:ext uri="{FF2B5EF4-FFF2-40B4-BE49-F238E27FC236}">
                <a16:creationId xmlns:a16="http://schemas.microsoft.com/office/drawing/2014/main" id="{7B5D275E-A11C-4C41-BBCD-FB9D8DD071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6C75B0-8C9E-F14E-9542-66038991E093}"/>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308740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BD2CD-F121-7D45-939F-AE5D25C54E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816F2B5-CE96-8248-BD08-6F66797261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B272AA2-D641-3E4D-AAAD-A1CAAA3FEAC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A9D376-E9C1-A442-BB13-C9E5AE440C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EC8A920-E5EC-D94F-9BAB-16E586CFA59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45B635-3888-DF4D-ADC5-9FA8BCEC6D3C}"/>
              </a:ext>
            </a:extLst>
          </p:cNvPr>
          <p:cNvSpPr>
            <a:spLocks noGrp="1"/>
          </p:cNvSpPr>
          <p:nvPr>
            <p:ph type="dt" sz="half" idx="10"/>
          </p:nvPr>
        </p:nvSpPr>
        <p:spPr/>
        <p:txBody>
          <a:bodyPr/>
          <a:lstStyle/>
          <a:p>
            <a:fld id="{F2295A38-E753-BE46-AF11-16E95DAED98D}" type="datetimeFigureOut">
              <a:rPr lang="en-US" smtClean="0"/>
              <a:t>6/14/21</a:t>
            </a:fld>
            <a:endParaRPr lang="en-US"/>
          </a:p>
        </p:txBody>
      </p:sp>
      <p:sp>
        <p:nvSpPr>
          <p:cNvPr id="8" name="Footer Placeholder 7">
            <a:extLst>
              <a:ext uri="{FF2B5EF4-FFF2-40B4-BE49-F238E27FC236}">
                <a16:creationId xmlns:a16="http://schemas.microsoft.com/office/drawing/2014/main" id="{894A6183-C6A5-ED48-8CEC-5D977BDB20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F42826C-1218-E449-8711-AD471BCE1B0F}"/>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670354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4A86E-B8AB-194D-8724-CB857D95F74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5BD0E0F-C22F-E940-B283-B9C0C0B92C49}"/>
              </a:ext>
            </a:extLst>
          </p:cNvPr>
          <p:cNvSpPr>
            <a:spLocks noGrp="1"/>
          </p:cNvSpPr>
          <p:nvPr>
            <p:ph type="dt" sz="half" idx="10"/>
          </p:nvPr>
        </p:nvSpPr>
        <p:spPr/>
        <p:txBody>
          <a:bodyPr/>
          <a:lstStyle/>
          <a:p>
            <a:fld id="{F2295A38-E753-BE46-AF11-16E95DAED98D}" type="datetimeFigureOut">
              <a:rPr lang="en-US" smtClean="0"/>
              <a:t>6/14/21</a:t>
            </a:fld>
            <a:endParaRPr lang="en-US"/>
          </a:p>
        </p:txBody>
      </p:sp>
      <p:sp>
        <p:nvSpPr>
          <p:cNvPr id="4" name="Footer Placeholder 3">
            <a:extLst>
              <a:ext uri="{FF2B5EF4-FFF2-40B4-BE49-F238E27FC236}">
                <a16:creationId xmlns:a16="http://schemas.microsoft.com/office/drawing/2014/main" id="{4913DF1E-AE18-CA42-8A44-07FDE57959F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92B9A08-7B0E-E846-B4EB-8719A8EE8ECA}"/>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496896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AB0D1B-5206-3B49-AD85-B4A46C9B0F04}"/>
              </a:ext>
            </a:extLst>
          </p:cNvPr>
          <p:cNvSpPr>
            <a:spLocks noGrp="1"/>
          </p:cNvSpPr>
          <p:nvPr>
            <p:ph type="dt" sz="half" idx="10"/>
          </p:nvPr>
        </p:nvSpPr>
        <p:spPr/>
        <p:txBody>
          <a:bodyPr/>
          <a:lstStyle/>
          <a:p>
            <a:fld id="{F2295A38-E753-BE46-AF11-16E95DAED98D}" type="datetimeFigureOut">
              <a:rPr lang="en-US" smtClean="0"/>
              <a:t>6/14/21</a:t>
            </a:fld>
            <a:endParaRPr lang="en-US"/>
          </a:p>
        </p:txBody>
      </p:sp>
      <p:sp>
        <p:nvSpPr>
          <p:cNvPr id="3" name="Footer Placeholder 2">
            <a:extLst>
              <a:ext uri="{FF2B5EF4-FFF2-40B4-BE49-F238E27FC236}">
                <a16:creationId xmlns:a16="http://schemas.microsoft.com/office/drawing/2014/main" id="{A4907DD1-83C5-3341-B3BC-F4E2E2A71F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30FC862-9D8D-C943-910A-68FB2BC79D86}"/>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185394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72CAD-3B56-1841-B96A-1E505C01A0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1FFD2B-45E1-6A4E-815C-20BC9F17E4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3DD8FA-08A9-2646-8607-6744A3DB76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6920022-6589-4C42-AE9A-46E9A721D3C9}"/>
              </a:ext>
            </a:extLst>
          </p:cNvPr>
          <p:cNvSpPr>
            <a:spLocks noGrp="1"/>
          </p:cNvSpPr>
          <p:nvPr>
            <p:ph type="dt" sz="half" idx="10"/>
          </p:nvPr>
        </p:nvSpPr>
        <p:spPr/>
        <p:txBody>
          <a:bodyPr/>
          <a:lstStyle/>
          <a:p>
            <a:fld id="{F2295A38-E753-BE46-AF11-16E95DAED98D}" type="datetimeFigureOut">
              <a:rPr lang="en-US" smtClean="0"/>
              <a:t>6/14/21</a:t>
            </a:fld>
            <a:endParaRPr lang="en-US"/>
          </a:p>
        </p:txBody>
      </p:sp>
      <p:sp>
        <p:nvSpPr>
          <p:cNvPr id="6" name="Footer Placeholder 5">
            <a:extLst>
              <a:ext uri="{FF2B5EF4-FFF2-40B4-BE49-F238E27FC236}">
                <a16:creationId xmlns:a16="http://schemas.microsoft.com/office/drawing/2014/main" id="{49E7BF02-9CDD-FA4A-911B-4E75B84391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549BB7-5DBC-2B4C-BE71-081AAFB79FE6}"/>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243534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AB9AC-74CB-DA4E-B124-8CDDBD1991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82DAED-9E01-694E-BCAB-52ABD184F2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D245B8-77A7-4F42-8CDF-43C84EAF8F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E41533B-DEEF-BD4D-8BAF-294E39537CBB}"/>
              </a:ext>
            </a:extLst>
          </p:cNvPr>
          <p:cNvSpPr>
            <a:spLocks noGrp="1"/>
          </p:cNvSpPr>
          <p:nvPr>
            <p:ph type="dt" sz="half" idx="10"/>
          </p:nvPr>
        </p:nvSpPr>
        <p:spPr/>
        <p:txBody>
          <a:bodyPr/>
          <a:lstStyle/>
          <a:p>
            <a:fld id="{F2295A38-E753-BE46-AF11-16E95DAED98D}" type="datetimeFigureOut">
              <a:rPr lang="en-US" smtClean="0"/>
              <a:t>6/14/21</a:t>
            </a:fld>
            <a:endParaRPr lang="en-US"/>
          </a:p>
        </p:txBody>
      </p:sp>
      <p:sp>
        <p:nvSpPr>
          <p:cNvPr id="6" name="Footer Placeholder 5">
            <a:extLst>
              <a:ext uri="{FF2B5EF4-FFF2-40B4-BE49-F238E27FC236}">
                <a16:creationId xmlns:a16="http://schemas.microsoft.com/office/drawing/2014/main" id="{DDFDC7E5-BC4C-7345-B1A4-DD7A1052D8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61F202-5005-B646-BBCA-F61AE3404C52}"/>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958549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AA2B7E-04ED-DE41-AE31-BCB7382F4F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10A5A2D-BE9E-9D49-8980-74CC94142E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7F714E-77A9-224E-9A72-35F4D7E435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295A38-E753-BE46-AF11-16E95DAED98D}" type="datetimeFigureOut">
              <a:rPr lang="en-US" smtClean="0"/>
              <a:t>6/14/21</a:t>
            </a:fld>
            <a:endParaRPr lang="en-US"/>
          </a:p>
        </p:txBody>
      </p:sp>
      <p:sp>
        <p:nvSpPr>
          <p:cNvPr id="5" name="Footer Placeholder 4">
            <a:extLst>
              <a:ext uri="{FF2B5EF4-FFF2-40B4-BE49-F238E27FC236}">
                <a16:creationId xmlns:a16="http://schemas.microsoft.com/office/drawing/2014/main" id="{D8B4F4F5-E6EC-8142-B33B-9C4D912A50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BA4E1F-A9F1-284D-81CA-02AB78FA1E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C1760A-F942-2D46-AF1A-7D66EF7A3971}" type="slidenum">
              <a:rPr lang="en-US" smtClean="0"/>
              <a:t>‹#›</a:t>
            </a:fld>
            <a:endParaRPr lang="en-US"/>
          </a:p>
        </p:txBody>
      </p:sp>
    </p:spTree>
    <p:extLst>
      <p:ext uri="{BB962C8B-B14F-4D97-AF65-F5344CB8AC3E}">
        <p14:creationId xmlns:p14="http://schemas.microsoft.com/office/powerpoint/2010/main" val="1681816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hyperlink" Target="https://scikit-learn.org/stable/modules/generated/sklearn.decomposition.PCA.html#sklearn.decomposition.PCA"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
        <p:cNvGrpSpPr/>
        <p:nvPr/>
      </p:nvGrpSpPr>
      <p:grpSpPr>
        <a:xfrm>
          <a:off x="0" y="0"/>
          <a:ext cx="0" cy="0"/>
          <a:chOff x="0" y="0"/>
          <a:chExt cx="0" cy="0"/>
        </a:xfrm>
      </p:grpSpPr>
      <p:sp>
        <p:nvSpPr>
          <p:cNvPr id="45" name="Google Shape;45;p1"/>
          <p:cNvSpPr/>
          <p:nvPr/>
        </p:nvSpPr>
        <p:spPr>
          <a:xfrm>
            <a:off x="1279943" y="794298"/>
            <a:ext cx="9357756" cy="1137079"/>
          </a:xfrm>
          <a:prstGeom prst="wedgeRectCallout">
            <a:avLst>
              <a:gd name="adj1" fmla="val 53513"/>
              <a:gd name="adj2" fmla="val 6588"/>
            </a:avLst>
          </a:prstGeom>
          <a:solidFill>
            <a:srgbClr val="FEF2DA"/>
          </a:solidFill>
          <a:ln>
            <a:noFill/>
          </a:ln>
        </p:spPr>
        <p:txBody>
          <a:bodyPr spcFirstLastPara="1" wrap="square" lIns="91425" tIns="45700" rIns="91425" bIns="45700" anchor="ctr" anchorCtr="0">
            <a:noAutofit/>
          </a:bodyPr>
          <a:lstStyle/>
          <a:p>
            <a:pPr algn="ctr">
              <a:buClr>
                <a:srgbClr val="000000"/>
              </a:buClr>
              <a:buSzPts val="1800"/>
            </a:pPr>
            <a:endParaRPr>
              <a:solidFill>
                <a:schemeClr val="dk1"/>
              </a:solidFill>
              <a:latin typeface="Arial"/>
              <a:ea typeface="Arial"/>
              <a:cs typeface="Arial"/>
              <a:sym typeface="Arial"/>
            </a:endParaRPr>
          </a:p>
        </p:txBody>
      </p:sp>
      <p:sp>
        <p:nvSpPr>
          <p:cNvPr id="46" name="Google Shape;46;p1"/>
          <p:cNvSpPr txBox="1">
            <a:spLocks noGrp="1"/>
          </p:cNvSpPr>
          <p:nvPr>
            <p:ph type="title"/>
          </p:nvPr>
        </p:nvSpPr>
        <p:spPr>
          <a:xfrm>
            <a:off x="4151354" y="373983"/>
            <a:ext cx="8793596" cy="307777"/>
          </a:xfrm>
          <a:prstGeom prst="rect">
            <a:avLst/>
          </a:prstGeom>
          <a:noFill/>
          <a:ln>
            <a:noFill/>
          </a:ln>
        </p:spPr>
        <p:txBody>
          <a:bodyPr spcFirstLastPara="1" vert="horz" wrap="square" lIns="0" tIns="0" rIns="0" bIns="0" rtlCol="0" anchor="t" anchorCtr="0">
            <a:noAutofit/>
          </a:bodyPr>
          <a:lstStyle/>
          <a:p>
            <a:r>
              <a:rPr lang="en-AU" sz="2000" dirty="0">
                <a:solidFill>
                  <a:srgbClr val="29748D"/>
                </a:solidFill>
                <a:latin typeface="+mn-lt"/>
                <a:ea typeface="Quattrocento Sans"/>
                <a:cs typeface="Times New Roman" panose="02020603050405020304" pitchFamily="18" charset="0"/>
                <a:sym typeface="Quattrocento Sans"/>
              </a:rPr>
              <a:t>Problem Statement Worksheet</a:t>
            </a:r>
            <a:endParaRPr dirty="0">
              <a:latin typeface="+mn-lt"/>
              <a:cs typeface="Times New Roman" panose="02020603050405020304" pitchFamily="18" charset="0"/>
            </a:endParaRPr>
          </a:p>
        </p:txBody>
      </p:sp>
      <p:grpSp>
        <p:nvGrpSpPr>
          <p:cNvPr id="2" name="Group 1">
            <a:extLst>
              <a:ext uri="{FF2B5EF4-FFF2-40B4-BE49-F238E27FC236}">
                <a16:creationId xmlns:a16="http://schemas.microsoft.com/office/drawing/2014/main" id="{3EF379D8-8814-1A4A-AFC6-61CD4F07BBA3}"/>
              </a:ext>
            </a:extLst>
          </p:cNvPr>
          <p:cNvGrpSpPr/>
          <p:nvPr/>
        </p:nvGrpSpPr>
        <p:grpSpPr>
          <a:xfrm>
            <a:off x="1512148" y="1924660"/>
            <a:ext cx="9088535" cy="4695832"/>
            <a:chOff x="1367009" y="1561245"/>
            <a:chExt cx="9088535" cy="4695832"/>
          </a:xfrm>
        </p:grpSpPr>
        <p:sp>
          <p:nvSpPr>
            <p:cNvPr id="20" name="Google Shape;20;p1"/>
            <p:cNvSpPr/>
            <p:nvPr/>
          </p:nvSpPr>
          <p:spPr>
            <a:xfrm>
              <a:off x="1367009" y="1561245"/>
              <a:ext cx="4628567" cy="4681063"/>
            </a:xfrm>
            <a:prstGeom prst="rect">
              <a:avLst/>
            </a:prstGeom>
            <a:solidFill>
              <a:schemeClr val="lt1"/>
            </a:solidFill>
            <a:ln w="1905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a:buClr>
                  <a:srgbClr val="000000"/>
                </a:buClr>
                <a:buSzPts val="1428"/>
              </a:pPr>
              <a:endParaRPr sz="1428">
                <a:solidFill>
                  <a:srgbClr val="000000"/>
                </a:solidFill>
                <a:latin typeface="Arial"/>
                <a:ea typeface="Arial"/>
                <a:cs typeface="Arial"/>
                <a:sym typeface="Arial"/>
              </a:endParaRPr>
            </a:p>
          </p:txBody>
        </p:sp>
        <p:sp>
          <p:nvSpPr>
            <p:cNvPr id="21" name="Google Shape;21;p1"/>
            <p:cNvSpPr/>
            <p:nvPr/>
          </p:nvSpPr>
          <p:spPr>
            <a:xfrm>
              <a:off x="6111388" y="1576014"/>
              <a:ext cx="4344156" cy="4681063"/>
            </a:xfrm>
            <a:prstGeom prst="rect">
              <a:avLst/>
            </a:prstGeom>
            <a:solidFill>
              <a:schemeClr val="lt1"/>
            </a:solidFill>
            <a:ln w="1905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a:buClr>
                  <a:srgbClr val="000000"/>
                </a:buClr>
                <a:buSzPts val="1428"/>
              </a:pPr>
              <a:endParaRPr sz="1428">
                <a:solidFill>
                  <a:srgbClr val="000000"/>
                </a:solidFill>
                <a:latin typeface="Arial"/>
                <a:ea typeface="Arial"/>
                <a:cs typeface="Arial"/>
                <a:sym typeface="Arial"/>
              </a:endParaRPr>
            </a:p>
          </p:txBody>
        </p:sp>
        <p:sp>
          <p:nvSpPr>
            <p:cNvPr id="22" name="Google Shape;22;p1"/>
            <p:cNvSpPr/>
            <p:nvPr/>
          </p:nvSpPr>
          <p:spPr>
            <a:xfrm>
              <a:off x="1742937" y="1618128"/>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1</a:t>
              </a:r>
              <a:endParaRPr sz="1428">
                <a:solidFill>
                  <a:schemeClr val="lt1"/>
                </a:solidFill>
                <a:latin typeface="Arial"/>
                <a:ea typeface="Arial"/>
                <a:cs typeface="Arial"/>
                <a:sym typeface="Arial"/>
              </a:endParaRPr>
            </a:p>
          </p:txBody>
        </p:sp>
        <p:sp>
          <p:nvSpPr>
            <p:cNvPr id="23" name="Google Shape;23;p1"/>
            <p:cNvSpPr/>
            <p:nvPr/>
          </p:nvSpPr>
          <p:spPr>
            <a:xfrm>
              <a:off x="6192376" y="1618128"/>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4</a:t>
              </a:r>
              <a:endParaRPr sz="1400">
                <a:solidFill>
                  <a:srgbClr val="000000"/>
                </a:solidFill>
                <a:latin typeface="Arial"/>
                <a:ea typeface="Arial"/>
                <a:cs typeface="Arial"/>
                <a:sym typeface="Arial"/>
              </a:endParaRPr>
            </a:p>
          </p:txBody>
        </p:sp>
        <p:sp>
          <p:nvSpPr>
            <p:cNvPr id="24" name="Google Shape;24;p1"/>
            <p:cNvSpPr/>
            <p:nvPr/>
          </p:nvSpPr>
          <p:spPr>
            <a:xfrm>
              <a:off x="2125195" y="1650182"/>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latin typeface="Arial"/>
                  <a:ea typeface="Arial"/>
                  <a:cs typeface="Arial"/>
                  <a:sym typeface="Arial"/>
                </a:rPr>
                <a:t>Context</a:t>
              </a:r>
              <a:endParaRPr sz="1400" b="1" dirty="0">
                <a:solidFill>
                  <a:srgbClr val="000000"/>
                </a:solidFill>
                <a:latin typeface="Arial"/>
                <a:ea typeface="Arial"/>
                <a:cs typeface="Arial"/>
                <a:sym typeface="Arial"/>
              </a:endParaRPr>
            </a:p>
          </p:txBody>
        </p:sp>
        <p:sp>
          <p:nvSpPr>
            <p:cNvPr id="25" name="Google Shape;25;p1"/>
            <p:cNvSpPr/>
            <p:nvPr/>
          </p:nvSpPr>
          <p:spPr>
            <a:xfrm>
              <a:off x="6574634" y="1650182"/>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latin typeface="Arial"/>
                  <a:ea typeface="Arial"/>
                  <a:cs typeface="Arial"/>
                  <a:sym typeface="Arial"/>
                </a:rPr>
                <a:t>Constraints within solution space</a:t>
              </a:r>
              <a:endParaRPr sz="1400" b="1" dirty="0">
                <a:solidFill>
                  <a:srgbClr val="000000"/>
                </a:solidFill>
                <a:latin typeface="Arial"/>
                <a:ea typeface="Arial"/>
                <a:cs typeface="Arial"/>
                <a:sym typeface="Arial"/>
              </a:endParaRPr>
            </a:p>
          </p:txBody>
        </p:sp>
        <p:sp>
          <p:nvSpPr>
            <p:cNvPr id="26" name="Google Shape;26;p1"/>
            <p:cNvSpPr/>
            <p:nvPr/>
          </p:nvSpPr>
          <p:spPr>
            <a:xfrm>
              <a:off x="6192376" y="3293578"/>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5</a:t>
              </a:r>
              <a:endParaRPr sz="1400">
                <a:solidFill>
                  <a:srgbClr val="000000"/>
                </a:solidFill>
                <a:latin typeface="Arial"/>
                <a:ea typeface="Arial"/>
                <a:cs typeface="Arial"/>
                <a:sym typeface="Arial"/>
              </a:endParaRPr>
            </a:p>
          </p:txBody>
        </p:sp>
        <p:sp>
          <p:nvSpPr>
            <p:cNvPr id="27" name="Google Shape;27;p1"/>
            <p:cNvSpPr/>
            <p:nvPr/>
          </p:nvSpPr>
          <p:spPr>
            <a:xfrm>
              <a:off x="1742937" y="3207097"/>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2</a:t>
              </a:r>
              <a:endParaRPr sz="1400">
                <a:solidFill>
                  <a:srgbClr val="000000"/>
                </a:solidFill>
                <a:latin typeface="Arial"/>
                <a:ea typeface="Arial"/>
                <a:cs typeface="Arial"/>
                <a:sym typeface="Arial"/>
              </a:endParaRPr>
            </a:p>
          </p:txBody>
        </p:sp>
        <p:sp>
          <p:nvSpPr>
            <p:cNvPr id="28" name="Google Shape;28;p1"/>
            <p:cNvSpPr/>
            <p:nvPr/>
          </p:nvSpPr>
          <p:spPr>
            <a:xfrm>
              <a:off x="2125195" y="3239153"/>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latin typeface="Arial"/>
                  <a:ea typeface="Arial"/>
                  <a:cs typeface="Arial"/>
                  <a:sym typeface="Arial"/>
                </a:rPr>
                <a:t>Criteria for success</a:t>
              </a:r>
              <a:endParaRPr sz="1400" b="1" dirty="0">
                <a:solidFill>
                  <a:srgbClr val="000000"/>
                </a:solidFill>
                <a:latin typeface="Arial"/>
                <a:ea typeface="Arial"/>
                <a:cs typeface="Arial"/>
                <a:sym typeface="Arial"/>
              </a:endParaRPr>
            </a:p>
          </p:txBody>
        </p:sp>
        <p:sp>
          <p:nvSpPr>
            <p:cNvPr id="29" name="Google Shape;29;p1"/>
            <p:cNvSpPr/>
            <p:nvPr/>
          </p:nvSpPr>
          <p:spPr>
            <a:xfrm>
              <a:off x="6604286" y="3355755"/>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latin typeface="Arial"/>
                  <a:ea typeface="Arial"/>
                  <a:cs typeface="Arial"/>
                  <a:sym typeface="Arial"/>
                </a:rPr>
                <a:t>Stakeholders to provide key insight</a:t>
              </a:r>
              <a:endParaRPr sz="1400" b="1" dirty="0">
                <a:solidFill>
                  <a:srgbClr val="000000"/>
                </a:solidFill>
                <a:latin typeface="Arial"/>
                <a:ea typeface="Arial"/>
                <a:cs typeface="Arial"/>
                <a:sym typeface="Arial"/>
              </a:endParaRPr>
            </a:p>
          </p:txBody>
        </p:sp>
        <p:sp>
          <p:nvSpPr>
            <p:cNvPr id="30" name="Google Shape;30;p1"/>
            <p:cNvSpPr/>
            <p:nvPr/>
          </p:nvSpPr>
          <p:spPr>
            <a:xfrm>
              <a:off x="1742937" y="4667061"/>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3</a:t>
              </a:r>
              <a:endParaRPr sz="1400">
                <a:solidFill>
                  <a:srgbClr val="000000"/>
                </a:solidFill>
                <a:latin typeface="Arial"/>
                <a:ea typeface="Arial"/>
                <a:cs typeface="Arial"/>
                <a:sym typeface="Arial"/>
              </a:endParaRPr>
            </a:p>
          </p:txBody>
        </p:sp>
        <p:sp>
          <p:nvSpPr>
            <p:cNvPr id="31" name="Google Shape;31;p1"/>
            <p:cNvSpPr/>
            <p:nvPr/>
          </p:nvSpPr>
          <p:spPr>
            <a:xfrm>
              <a:off x="6192376" y="4797686"/>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6</a:t>
              </a:r>
              <a:endParaRPr sz="1400">
                <a:solidFill>
                  <a:srgbClr val="000000"/>
                </a:solidFill>
                <a:latin typeface="Arial"/>
                <a:ea typeface="Arial"/>
                <a:cs typeface="Arial"/>
                <a:sym typeface="Arial"/>
              </a:endParaRPr>
            </a:p>
          </p:txBody>
        </p:sp>
        <p:sp>
          <p:nvSpPr>
            <p:cNvPr id="32" name="Google Shape;32;p1"/>
            <p:cNvSpPr/>
            <p:nvPr/>
          </p:nvSpPr>
          <p:spPr>
            <a:xfrm>
              <a:off x="2125195" y="4725097"/>
              <a:ext cx="3597454" cy="219740"/>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latin typeface="Arial"/>
                  <a:ea typeface="Arial"/>
                  <a:cs typeface="Arial"/>
                  <a:sym typeface="Arial"/>
                </a:rPr>
                <a:t>Scope of solution space </a:t>
              </a:r>
              <a:endParaRPr sz="1400" b="1" dirty="0">
                <a:solidFill>
                  <a:srgbClr val="000000"/>
                </a:solidFill>
                <a:latin typeface="Arial"/>
                <a:ea typeface="Arial"/>
                <a:cs typeface="Arial"/>
                <a:sym typeface="Arial"/>
              </a:endParaRPr>
            </a:p>
          </p:txBody>
        </p:sp>
        <p:sp>
          <p:nvSpPr>
            <p:cNvPr id="33" name="Google Shape;33;p1"/>
            <p:cNvSpPr/>
            <p:nvPr/>
          </p:nvSpPr>
          <p:spPr>
            <a:xfrm>
              <a:off x="6574634" y="4829742"/>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rPr>
                <a:t>Key</a:t>
              </a:r>
              <a:r>
                <a:rPr lang="en-AU" sz="1428" b="1" dirty="0">
                  <a:solidFill>
                    <a:schemeClr val="dk1"/>
                  </a:solidFill>
                  <a:latin typeface="Arial"/>
                  <a:ea typeface="Arial"/>
                  <a:cs typeface="Arial"/>
                  <a:sym typeface="Arial"/>
                </a:rPr>
                <a:t> data sources </a:t>
              </a:r>
              <a:endParaRPr sz="1400" b="1" dirty="0">
                <a:solidFill>
                  <a:srgbClr val="000000"/>
                </a:solidFill>
                <a:latin typeface="Arial"/>
                <a:ea typeface="Arial"/>
                <a:cs typeface="Arial"/>
                <a:sym typeface="Arial"/>
              </a:endParaRPr>
            </a:p>
          </p:txBody>
        </p:sp>
        <p:sp>
          <p:nvSpPr>
            <p:cNvPr id="34" name="Google Shape;34;p1"/>
            <p:cNvSpPr txBox="1"/>
            <p:nvPr/>
          </p:nvSpPr>
          <p:spPr>
            <a:xfrm>
              <a:off x="1746477" y="1860376"/>
              <a:ext cx="4162443" cy="1215631"/>
            </a:xfrm>
            <a:prstGeom prst="rect">
              <a:avLst/>
            </a:prstGeom>
            <a:noFill/>
            <a:ln>
              <a:noFill/>
            </a:ln>
          </p:spPr>
          <p:txBody>
            <a:bodyPr spcFirstLastPara="1" wrap="square" lIns="91425" tIns="45700" rIns="91425" bIns="45700" anchor="t" anchorCtr="0">
              <a:noAutofit/>
            </a:bodyPr>
            <a:lstStyle/>
            <a:p>
              <a:r>
                <a:rPr lang="en-US" sz="1300" dirty="0"/>
                <a:t>Big Mountain Resort has recently installed an additional chair lift to help increase the distribution of visitors across the mountain. This additional chair increases their operating costs by $1,540,000 this season. They want to select a better ticket value to overcome this additional expenditure by cutting costs or increasing the ticket value</a:t>
              </a:r>
              <a:endParaRPr lang="en-US" sz="1300" dirty="0">
                <a:effectLst/>
              </a:endParaRPr>
            </a:p>
          </p:txBody>
        </p:sp>
        <p:sp>
          <p:nvSpPr>
            <p:cNvPr id="35" name="Google Shape;35;p1"/>
            <p:cNvSpPr txBox="1"/>
            <p:nvPr/>
          </p:nvSpPr>
          <p:spPr>
            <a:xfrm>
              <a:off x="1681687" y="3433951"/>
              <a:ext cx="4324418" cy="1410643"/>
            </a:xfrm>
            <a:prstGeom prst="rect">
              <a:avLst/>
            </a:prstGeom>
            <a:noFill/>
            <a:ln>
              <a:noFill/>
            </a:ln>
          </p:spPr>
          <p:txBody>
            <a:bodyPr spcFirstLastPara="1" wrap="square" lIns="91425" tIns="45700" rIns="91425" bIns="45700" anchor="t" anchorCtr="0">
              <a:noAutofit/>
            </a:bodyPr>
            <a:lstStyle/>
            <a:p>
              <a:pPr algn="just"/>
              <a:r>
                <a:rPr lang="en-AU" sz="1300" dirty="0">
                  <a:solidFill>
                    <a:srgbClr val="000000"/>
                  </a:solidFill>
                  <a:ea typeface="Arial"/>
                  <a:cs typeface="Arial"/>
                  <a:sym typeface="Arial"/>
                </a:rPr>
                <a:t>Development of  business strategy to overcome the </a:t>
              </a:r>
              <a:r>
                <a:rPr lang="en-US" sz="1300" dirty="0"/>
                <a:t>additional chair increases their operating costs by $1,540,000. More revenue achievement by capitalizing more used facilities to raise the ticket price and cut cost of the less important facilities. </a:t>
              </a:r>
              <a:endParaRPr lang="en-AU" sz="1300" dirty="0">
                <a:solidFill>
                  <a:srgbClr val="000000"/>
                </a:solidFill>
                <a:ea typeface="Arial"/>
                <a:cs typeface="Arial"/>
                <a:sym typeface="Arial"/>
              </a:endParaRPr>
            </a:p>
          </p:txBody>
        </p:sp>
        <p:sp>
          <p:nvSpPr>
            <p:cNvPr id="36" name="Google Shape;36;p1"/>
            <p:cNvSpPr txBox="1"/>
            <p:nvPr/>
          </p:nvSpPr>
          <p:spPr>
            <a:xfrm>
              <a:off x="1731998" y="4966588"/>
              <a:ext cx="4324418" cy="751488"/>
            </a:xfrm>
            <a:prstGeom prst="rect">
              <a:avLst/>
            </a:prstGeom>
            <a:noFill/>
            <a:ln>
              <a:noFill/>
            </a:ln>
          </p:spPr>
          <p:txBody>
            <a:bodyPr spcFirstLastPara="1" wrap="square" lIns="91425" tIns="45700" rIns="91425" bIns="45700" anchor="t" anchorCtr="0">
              <a:noAutofit/>
            </a:bodyPr>
            <a:lstStyle/>
            <a:p>
              <a:pPr marL="228600" indent="-228600">
                <a:buAutoNum type="arabicPeriod"/>
              </a:pPr>
              <a:r>
                <a:rPr lang="en-US" sz="1300" dirty="0">
                  <a:cs typeface="Arial" panose="020B0604020202020204" pitchFamily="34" charset="0"/>
                </a:rPr>
                <a:t>S</a:t>
              </a:r>
              <a:r>
                <a:rPr lang="en-US" sz="1300" dirty="0"/>
                <a:t>election a better value for their ticket price</a:t>
              </a:r>
            </a:p>
            <a:p>
              <a:pPr marL="228600" indent="-228600">
                <a:buAutoNum type="arabicPeriod"/>
              </a:pPr>
              <a:r>
                <a:rPr lang="en-US" sz="1300" dirty="0">
                  <a:cs typeface="Arial" panose="020B0604020202020204" pitchFamily="34" charset="0"/>
                </a:rPr>
                <a:t>Understanding the facilities which are used more and capitalizing more on those facilities</a:t>
              </a:r>
            </a:p>
            <a:p>
              <a:pPr marL="228600" indent="-228600">
                <a:buAutoNum type="arabicPeriod"/>
              </a:pPr>
              <a:r>
                <a:rPr lang="en-US" sz="1300" dirty="0">
                  <a:cs typeface="Arial" panose="020B0604020202020204" pitchFamily="34" charset="0"/>
                </a:rPr>
                <a:t>Cutting down the cost of underutilized facilities</a:t>
              </a:r>
            </a:p>
            <a:p>
              <a:pPr marL="228600" indent="-228600">
                <a:buAutoNum type="arabicPeriod"/>
              </a:pPr>
              <a:r>
                <a:rPr lang="en-US" sz="1300" dirty="0">
                  <a:cs typeface="Arial" panose="020B0604020202020204" pitchFamily="34" charset="0"/>
                </a:rPr>
                <a:t>Adjusting the facilities prices to overcome </a:t>
              </a:r>
              <a:r>
                <a:rPr lang="en-US" sz="1300" dirty="0"/>
                <a:t>$1,540,000 additional cost in four months</a:t>
              </a:r>
              <a:endParaRPr lang="en-AU" sz="1300" dirty="0">
                <a:cs typeface="Arial" panose="020B0604020202020204" pitchFamily="34" charset="0"/>
              </a:endParaRPr>
            </a:p>
          </p:txBody>
        </p:sp>
        <p:sp>
          <p:nvSpPr>
            <p:cNvPr id="37" name="Google Shape;37;p1"/>
            <p:cNvSpPr txBox="1"/>
            <p:nvPr/>
          </p:nvSpPr>
          <p:spPr>
            <a:xfrm>
              <a:off x="6082232" y="1973955"/>
              <a:ext cx="4357114" cy="1251342"/>
            </a:xfrm>
            <a:prstGeom prst="rect">
              <a:avLst/>
            </a:prstGeom>
            <a:noFill/>
            <a:ln>
              <a:noFill/>
            </a:ln>
          </p:spPr>
          <p:txBody>
            <a:bodyPr spcFirstLastPara="1" wrap="square" lIns="91425" tIns="45700" rIns="91425" bIns="45700" anchor="t" anchorCtr="0">
              <a:noAutofit/>
            </a:bodyPr>
            <a:lstStyle/>
            <a:p>
              <a:r>
                <a:rPr lang="en-US" sz="1300" dirty="0"/>
                <a:t>Pricing on just the market average does not provide the business with a good sense of how important some facilities are compared to others.</a:t>
              </a:r>
            </a:p>
          </p:txBody>
        </p:sp>
        <p:sp>
          <p:nvSpPr>
            <p:cNvPr id="38" name="Google Shape;38;p1"/>
            <p:cNvSpPr txBox="1"/>
            <p:nvPr/>
          </p:nvSpPr>
          <p:spPr>
            <a:xfrm>
              <a:off x="6114928" y="5085175"/>
              <a:ext cx="4324418" cy="1081065"/>
            </a:xfrm>
            <a:prstGeom prst="rect">
              <a:avLst/>
            </a:prstGeom>
            <a:noFill/>
            <a:ln>
              <a:noFill/>
            </a:ln>
          </p:spPr>
          <p:txBody>
            <a:bodyPr spcFirstLastPara="1" wrap="square" lIns="91425" tIns="45700" rIns="91425" bIns="45700" anchor="t" anchorCtr="0">
              <a:noAutofit/>
            </a:bodyPr>
            <a:lstStyle/>
            <a:p>
              <a:pPr marL="228600" indent="-228600">
                <a:buAutoNum type="arabicPeriod"/>
              </a:pPr>
              <a:r>
                <a:rPr lang="en-US" sz="1300" dirty="0">
                  <a:latin typeface="Calibri" panose="020F0502020204030204" pitchFamily="34" charset="0"/>
                  <a:cs typeface="Calibri" panose="020F0502020204030204" pitchFamily="34" charset="0"/>
                </a:rPr>
                <a:t>User access to SQL database or an S3 bucket</a:t>
              </a:r>
            </a:p>
            <a:p>
              <a:pPr marL="228600" indent="-228600">
                <a:buAutoNum type="arabicPeriod"/>
              </a:pPr>
              <a:r>
                <a:rPr lang="en-US" sz="1300" dirty="0">
                  <a:latin typeface="Calibri" panose="020F0502020204030204" pitchFamily="34" charset="0"/>
                  <a:cs typeface="Calibri" panose="020F0502020204030204" pitchFamily="34" charset="0"/>
                </a:rPr>
                <a:t>A single CSV file that you got from the database manager. </a:t>
              </a:r>
            </a:p>
          </p:txBody>
        </p:sp>
        <p:sp>
          <p:nvSpPr>
            <p:cNvPr id="47" name="Google Shape;47;p1"/>
            <p:cNvSpPr txBox="1"/>
            <p:nvPr/>
          </p:nvSpPr>
          <p:spPr>
            <a:xfrm>
              <a:off x="6131126" y="3547601"/>
              <a:ext cx="4324418" cy="1159248"/>
            </a:xfrm>
            <a:prstGeom prst="rect">
              <a:avLst/>
            </a:prstGeom>
            <a:noFill/>
            <a:ln>
              <a:noFill/>
            </a:ln>
          </p:spPr>
          <p:txBody>
            <a:bodyPr spcFirstLastPara="1" wrap="square" lIns="91425" tIns="45700" rIns="91425" bIns="45700" anchor="t" anchorCtr="0">
              <a:noAutofit/>
            </a:bodyPr>
            <a:lstStyle/>
            <a:p>
              <a:r>
                <a:rPr lang="en-US" sz="1300" dirty="0"/>
                <a:t>The Director of Operations, Jimmy Blackburn, and he has connected you with Alesha Eisen, the Database Manager</a:t>
              </a:r>
            </a:p>
          </p:txBody>
        </p:sp>
      </p:grpSp>
      <p:sp>
        <p:nvSpPr>
          <p:cNvPr id="48" name="Google Shape;48;p1"/>
          <p:cNvSpPr txBox="1"/>
          <p:nvPr/>
        </p:nvSpPr>
        <p:spPr>
          <a:xfrm>
            <a:off x="1512148" y="1057015"/>
            <a:ext cx="8930244" cy="730954"/>
          </a:xfrm>
          <a:prstGeom prst="rect">
            <a:avLst/>
          </a:prstGeom>
          <a:noFill/>
          <a:ln>
            <a:noFill/>
          </a:ln>
        </p:spPr>
        <p:txBody>
          <a:bodyPr spcFirstLastPara="1" wrap="square" lIns="91425" tIns="45700" rIns="91425" bIns="45700" anchor="t" anchorCtr="0">
            <a:noAutofit/>
          </a:bodyPr>
          <a:lstStyle/>
          <a:p>
            <a:pPr algn="just">
              <a:buSzPts val="1400"/>
            </a:pPr>
            <a:r>
              <a:rPr lang="en-US" dirty="0"/>
              <a:t>How to increase revenue of Big Mountain Resort using a data driven business strategy to overcome additional operating cost of $1,540,000 in upcoming season of 4 months? </a:t>
            </a:r>
          </a:p>
          <a:p>
            <a:pPr algn="just">
              <a:buSzPts val="1400"/>
            </a:pPr>
            <a:r>
              <a:rPr lang="en-US" dirty="0"/>
              <a:t> </a:t>
            </a:r>
            <a:endParaRPr lang="en-US" sz="1400" dirty="0"/>
          </a:p>
          <a:p>
            <a:pPr algn="just">
              <a:buSzPts val="1400"/>
            </a:pPr>
            <a:endParaRPr sz="1400" b="1" dirty="0">
              <a:solidFill>
                <a:srgbClr val="000000"/>
              </a:solidFill>
              <a:latin typeface="Arial" panose="020B0604020202020204" pitchFamily="34" charset="0"/>
              <a:ea typeface="Arial"/>
              <a:cs typeface="Arial" panose="020B0604020202020204" pitchFamily="34" charset="0"/>
              <a:sym typeface="Arial"/>
            </a:endParaRPr>
          </a:p>
        </p:txBody>
      </p:sp>
      <p:sp>
        <p:nvSpPr>
          <p:cNvPr id="39" name="TextBox 38">
            <a:extLst>
              <a:ext uri="{FF2B5EF4-FFF2-40B4-BE49-F238E27FC236}">
                <a16:creationId xmlns:a16="http://schemas.microsoft.com/office/drawing/2014/main" id="{78FD4C6E-BE68-EA41-9ACC-CB5FBFAB922D}"/>
              </a:ext>
            </a:extLst>
          </p:cNvPr>
          <p:cNvSpPr txBox="1"/>
          <p:nvPr/>
        </p:nvSpPr>
        <p:spPr>
          <a:xfrm>
            <a:off x="2846652" y="-48276"/>
            <a:ext cx="6224337" cy="461665"/>
          </a:xfrm>
          <a:prstGeom prst="rect">
            <a:avLst/>
          </a:prstGeom>
          <a:noFill/>
        </p:spPr>
        <p:txBody>
          <a:bodyPr wrap="square" rtlCol="0">
            <a:spAutoFit/>
          </a:bodyPr>
          <a:lstStyle/>
          <a:p>
            <a:pPr algn="ctr"/>
            <a:r>
              <a:rPr lang="en-US" sz="2400" b="1" dirty="0"/>
              <a:t>Guided </a:t>
            </a:r>
            <a:r>
              <a:rPr lang="en-US" sz="2400" b="1" dirty="0" err="1"/>
              <a:t>Capstone_Summary</a:t>
            </a:r>
            <a:r>
              <a:rPr lang="en-US" sz="2400" b="1" dirty="0"/>
              <a:t> </a:t>
            </a:r>
          </a:p>
        </p:txBody>
      </p:sp>
    </p:spTree>
    <p:extLst>
      <p:ext uri="{BB962C8B-B14F-4D97-AF65-F5344CB8AC3E}">
        <p14:creationId xmlns:p14="http://schemas.microsoft.com/office/powerpoint/2010/main" val="37605736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D58B656-FC25-4B4E-A367-158DB4197E3B}"/>
              </a:ext>
            </a:extLst>
          </p:cNvPr>
          <p:cNvSpPr txBox="1"/>
          <p:nvPr/>
        </p:nvSpPr>
        <p:spPr>
          <a:xfrm>
            <a:off x="1051191" y="862526"/>
            <a:ext cx="10411326" cy="2308324"/>
          </a:xfrm>
          <a:prstGeom prst="rect">
            <a:avLst/>
          </a:prstGeom>
          <a:noFill/>
        </p:spPr>
        <p:txBody>
          <a:bodyPr wrap="square" rtlCol="0">
            <a:spAutoFit/>
          </a:bodyPr>
          <a:lstStyle/>
          <a:p>
            <a:r>
              <a:rPr lang="en-US" sz="1600" b="1" dirty="0">
                <a:latin typeface="Candara" panose="020E0502030303020204" pitchFamily="34" charset="0"/>
              </a:rPr>
              <a:t>Refining the linear model</a:t>
            </a:r>
          </a:p>
          <a:p>
            <a:pPr marL="285750" indent="-285750">
              <a:buFont typeface="Arial" panose="020B0604020202020204" pitchFamily="34" charset="0"/>
              <a:buChar char="•"/>
            </a:pPr>
            <a:r>
              <a:rPr lang="en-US" sz="1600" dirty="0">
                <a:latin typeface="Candara" panose="020E0502030303020204" pitchFamily="34" charset="0"/>
              </a:rPr>
              <a:t>Define a new pipeline to select a different number of features &gt; Define the pipeline &gt; fit the pipeline&gt; train and test data </a:t>
            </a:r>
          </a:p>
          <a:p>
            <a:pPr marL="285750" indent="-285750">
              <a:buFont typeface="Arial" panose="020B0604020202020204" pitchFamily="34" charset="0"/>
              <a:buChar char="•"/>
            </a:pPr>
            <a:r>
              <a:rPr lang="en-US" sz="1600" dirty="0">
                <a:latin typeface="Candara" panose="020E0502030303020204" pitchFamily="34" charset="0"/>
              </a:rPr>
              <a:t>Assess the model</a:t>
            </a:r>
          </a:p>
          <a:p>
            <a:pPr marL="285750" indent="-285750">
              <a:buFont typeface="Arial" panose="020B0604020202020204" pitchFamily="34" charset="0"/>
              <a:buChar char="•"/>
            </a:pPr>
            <a:r>
              <a:rPr lang="en-US" sz="1600" dirty="0">
                <a:latin typeface="Candara" panose="020E0502030303020204" pitchFamily="34" charset="0"/>
              </a:rPr>
              <a:t>Assessing performance using cross-validation</a:t>
            </a:r>
          </a:p>
          <a:p>
            <a:pPr marL="285750" indent="-285750">
              <a:buFont typeface="Arial" panose="020B0604020202020204" pitchFamily="34" charset="0"/>
              <a:buChar char="•"/>
            </a:pPr>
            <a:r>
              <a:rPr lang="en-US" sz="1600" dirty="0">
                <a:latin typeface="Candara" panose="020E0502030303020204" pitchFamily="34" charset="0"/>
              </a:rPr>
              <a:t>Hyperparameter search using </a:t>
            </a:r>
            <a:r>
              <a:rPr lang="en-US" sz="1600" dirty="0" err="1">
                <a:latin typeface="Candara" panose="020E0502030303020204" pitchFamily="34" charset="0"/>
              </a:rPr>
              <a:t>GridSearchCV</a:t>
            </a:r>
            <a:endParaRPr lang="en-US" sz="1600" dirty="0">
              <a:latin typeface="Candara" panose="020E0502030303020204" pitchFamily="34" charset="0"/>
            </a:endParaRPr>
          </a:p>
          <a:p>
            <a:pPr marL="285750" indent="-285750">
              <a:buFont typeface="Arial" panose="020B0604020202020204" pitchFamily="34" charset="0"/>
              <a:buChar char="•"/>
            </a:pPr>
            <a:r>
              <a:rPr lang="en-US" sz="1600" dirty="0">
                <a:latin typeface="Candara" panose="020E0502030303020204" pitchFamily="34" charset="0"/>
              </a:rPr>
              <a:t>a pipeline development</a:t>
            </a:r>
          </a:p>
          <a:p>
            <a:pPr marL="285750" indent="-285750">
              <a:buFont typeface="Arial" panose="020B0604020202020204" pitchFamily="34" charset="0"/>
              <a:buChar char="•"/>
            </a:pPr>
            <a:r>
              <a:rPr lang="en-US" sz="1600" dirty="0">
                <a:latin typeface="Candara" panose="020E0502030303020204" pitchFamily="34" charset="0"/>
              </a:rPr>
              <a:t>a technique (cross-validation) for estimating model performance</a:t>
            </a:r>
          </a:p>
          <a:p>
            <a:pPr marL="285750" indent="-285750">
              <a:buFont typeface="Arial" panose="020B0604020202020204" pitchFamily="34" charset="0"/>
              <a:buChar char="•"/>
            </a:pPr>
            <a:r>
              <a:rPr lang="en-US" sz="1600" dirty="0">
                <a:latin typeface="Candara" panose="020E0502030303020204" pitchFamily="34" charset="0"/>
              </a:rPr>
              <a:t>We do cross-validation for multiple values of k and pick the value of k for best performance. </a:t>
            </a:r>
          </a:p>
        </p:txBody>
      </p:sp>
      <p:sp>
        <p:nvSpPr>
          <p:cNvPr id="2" name="TextBox 1">
            <a:extLst>
              <a:ext uri="{FF2B5EF4-FFF2-40B4-BE49-F238E27FC236}">
                <a16:creationId xmlns:a16="http://schemas.microsoft.com/office/drawing/2014/main" id="{3008820C-7EC4-554E-A413-3BC5EF4CC1F0}"/>
              </a:ext>
            </a:extLst>
          </p:cNvPr>
          <p:cNvSpPr txBox="1"/>
          <p:nvPr/>
        </p:nvSpPr>
        <p:spPr>
          <a:xfrm>
            <a:off x="3163330" y="197708"/>
            <a:ext cx="5881816" cy="400110"/>
          </a:xfrm>
          <a:prstGeom prst="rect">
            <a:avLst/>
          </a:prstGeom>
          <a:noFill/>
        </p:spPr>
        <p:txBody>
          <a:bodyPr wrap="square" rtlCol="0">
            <a:spAutoFit/>
          </a:bodyPr>
          <a:lstStyle/>
          <a:p>
            <a:r>
              <a:rPr lang="en-US" sz="2000" b="1" dirty="0"/>
              <a:t>Tested Linear Regression and Random Forest Model</a:t>
            </a:r>
          </a:p>
        </p:txBody>
      </p:sp>
      <p:sp>
        <p:nvSpPr>
          <p:cNvPr id="6" name="TextBox 5">
            <a:extLst>
              <a:ext uri="{FF2B5EF4-FFF2-40B4-BE49-F238E27FC236}">
                <a16:creationId xmlns:a16="http://schemas.microsoft.com/office/drawing/2014/main" id="{FAB02167-5746-A04F-82AC-8AD3A94C8093}"/>
              </a:ext>
            </a:extLst>
          </p:cNvPr>
          <p:cNvSpPr txBox="1"/>
          <p:nvPr/>
        </p:nvSpPr>
        <p:spPr>
          <a:xfrm>
            <a:off x="1285103" y="3668224"/>
            <a:ext cx="10565027" cy="2308324"/>
          </a:xfrm>
          <a:prstGeom prst="rect">
            <a:avLst/>
          </a:prstGeom>
          <a:noFill/>
        </p:spPr>
        <p:txBody>
          <a:bodyPr wrap="square" rtlCol="0">
            <a:spAutoFit/>
          </a:bodyPr>
          <a:lstStyle/>
          <a:p>
            <a:pPr marL="285750" indent="-285750">
              <a:buFont typeface="Arial" panose="020B0604020202020204" pitchFamily="34" charset="0"/>
              <a:buChar char="•"/>
            </a:pPr>
            <a:r>
              <a:rPr lang="en-US" dirty="0"/>
              <a:t>Checked linear regression and Random forest model and assessed the performance metrices</a:t>
            </a:r>
          </a:p>
          <a:p>
            <a:pPr marL="285750" indent="-285750">
              <a:buFont typeface="Arial" panose="020B0604020202020204" pitchFamily="34" charset="0"/>
              <a:buChar char="•"/>
            </a:pPr>
            <a:r>
              <a:rPr lang="en-US" dirty="0"/>
              <a:t>Compared </a:t>
            </a:r>
            <a:r>
              <a:rPr lang="en-US" dirty="0" err="1"/>
              <a:t>mae</a:t>
            </a:r>
            <a:r>
              <a:rPr lang="en-US" dirty="0"/>
              <a:t> and found that random forest model gives less value of </a:t>
            </a:r>
            <a:r>
              <a:rPr lang="en-US" dirty="0" err="1"/>
              <a:t>mae</a:t>
            </a:r>
            <a:r>
              <a:rPr lang="en-US" dirty="0"/>
              <a:t>.</a:t>
            </a:r>
          </a:p>
          <a:p>
            <a:pPr marL="285750" indent="-285750">
              <a:buFont typeface="Arial" panose="020B0604020202020204" pitchFamily="34" charset="0"/>
              <a:buChar char="•"/>
            </a:pPr>
            <a:endParaRPr lang="en-US" dirty="0"/>
          </a:p>
          <a:p>
            <a:r>
              <a:rPr lang="en-US" b="1" dirty="0">
                <a:solidFill>
                  <a:srgbClr val="C00000"/>
                </a:solidFill>
              </a:rPr>
              <a:t>Data quality assessment</a:t>
            </a:r>
          </a:p>
          <a:p>
            <a:r>
              <a:rPr lang="en-US" dirty="0"/>
              <a:t>We're often led to believe more data is always good, but gathering data invariably has a cost associated with it. Assess this trade off by seeing how performance varies with differing data set sizes. The </a:t>
            </a:r>
            <a:r>
              <a:rPr lang="en-US" dirty="0" err="1"/>
              <a:t>learning_curve</a:t>
            </a:r>
            <a:r>
              <a:rPr lang="en-US" dirty="0"/>
              <a:t> function does this conveniently.</a:t>
            </a:r>
          </a:p>
          <a:p>
            <a:pPr marL="285750" indent="-28575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970F3718-0F39-A544-9A6C-E0B58807CD6D}"/>
              </a:ext>
            </a:extLst>
          </p:cNvPr>
          <p:cNvPicPr>
            <a:picLocks noChangeAspect="1"/>
          </p:cNvPicPr>
          <p:nvPr/>
        </p:nvPicPr>
        <p:blipFill>
          <a:blip r:embed="rId2"/>
          <a:stretch>
            <a:fillRect/>
          </a:stretch>
        </p:blipFill>
        <p:spPr>
          <a:xfrm>
            <a:off x="1828537" y="597818"/>
            <a:ext cx="8254575" cy="6641303"/>
          </a:xfrm>
          <a:prstGeom prst="rect">
            <a:avLst/>
          </a:prstGeom>
          <a:solidFill>
            <a:schemeClr val="bg1"/>
          </a:solidFill>
        </p:spPr>
      </p:pic>
    </p:spTree>
    <p:extLst>
      <p:ext uri="{BB962C8B-B14F-4D97-AF65-F5344CB8AC3E}">
        <p14:creationId xmlns:p14="http://schemas.microsoft.com/office/powerpoint/2010/main" val="2962220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AF38A4-04E8-334C-B2EC-1FC3C3E61516}"/>
              </a:ext>
            </a:extLst>
          </p:cNvPr>
          <p:cNvSpPr txBox="1"/>
          <p:nvPr/>
        </p:nvSpPr>
        <p:spPr>
          <a:xfrm>
            <a:off x="2582779" y="256674"/>
            <a:ext cx="6801853" cy="830997"/>
          </a:xfrm>
          <a:prstGeom prst="rect">
            <a:avLst/>
          </a:prstGeom>
          <a:noFill/>
        </p:spPr>
        <p:txBody>
          <a:bodyPr wrap="square" rtlCol="0">
            <a:spAutoFit/>
          </a:bodyPr>
          <a:lstStyle/>
          <a:p>
            <a:pPr algn="ctr"/>
            <a:r>
              <a:rPr lang="en-US" sz="2400" b="1" dirty="0"/>
              <a:t>Modelling</a:t>
            </a:r>
          </a:p>
          <a:p>
            <a:pPr algn="ctr"/>
            <a:endParaRPr lang="en-US" sz="2400" dirty="0"/>
          </a:p>
        </p:txBody>
      </p:sp>
      <p:sp>
        <p:nvSpPr>
          <p:cNvPr id="3" name="Rectangle 2">
            <a:extLst>
              <a:ext uri="{FF2B5EF4-FFF2-40B4-BE49-F238E27FC236}">
                <a16:creationId xmlns:a16="http://schemas.microsoft.com/office/drawing/2014/main" id="{861243D9-E823-4A42-BC95-CF6E27D8207A}"/>
              </a:ext>
            </a:extLst>
          </p:cNvPr>
          <p:cNvSpPr/>
          <p:nvPr/>
        </p:nvSpPr>
        <p:spPr>
          <a:xfrm>
            <a:off x="694155" y="947971"/>
            <a:ext cx="10579100" cy="1477328"/>
          </a:xfrm>
          <a:prstGeom prst="rect">
            <a:avLst/>
          </a:prstGeom>
        </p:spPr>
        <p:txBody>
          <a:bodyPr wrap="square">
            <a:spAutoFit/>
          </a:bodyPr>
          <a:lstStyle/>
          <a:p>
            <a:r>
              <a:rPr lang="en-US" dirty="0">
                <a:solidFill>
                  <a:srgbClr val="000000"/>
                </a:solidFill>
                <a:latin typeface="Helvetica Neue" panose="02000503000000020004" pitchFamily="2" charset="0"/>
              </a:rPr>
              <a:t>We now take our model for ski resort ticket price and leverage it to gain some insights into what price Big Mountain's facilities might actually support as well as explore the sensitivity of changes to various resort parameters. Note that this relies on the implicit assumption that all other resorts are largely setting prices based on how much people value certain facilities. Essentially this assumes prices are set by a free market</a:t>
            </a:r>
            <a:endParaRPr lang="en-US" dirty="0"/>
          </a:p>
        </p:txBody>
      </p:sp>
      <p:sp>
        <p:nvSpPr>
          <p:cNvPr id="4" name="TextBox 3">
            <a:extLst>
              <a:ext uri="{FF2B5EF4-FFF2-40B4-BE49-F238E27FC236}">
                <a16:creationId xmlns:a16="http://schemas.microsoft.com/office/drawing/2014/main" id="{759B2DDD-F624-0342-BFC6-15C702FB622F}"/>
              </a:ext>
            </a:extLst>
          </p:cNvPr>
          <p:cNvSpPr txBox="1"/>
          <p:nvPr/>
        </p:nvSpPr>
        <p:spPr>
          <a:xfrm>
            <a:off x="844062" y="2965938"/>
            <a:ext cx="10843846" cy="646331"/>
          </a:xfrm>
          <a:prstGeom prst="rect">
            <a:avLst/>
          </a:prstGeom>
          <a:noFill/>
        </p:spPr>
        <p:txBody>
          <a:bodyPr wrap="square" rtlCol="0">
            <a:spAutoFit/>
          </a:bodyPr>
          <a:lstStyle/>
          <a:p>
            <a:r>
              <a:rPr lang="en-US" dirty="0"/>
              <a:t>Load packages&gt; load model &gt; load data file&gt;look into Big Mountain resort data &gt; refit model on all other resorts excluding BM&gt;Calculate Expected Big Mountain Ticket Price From The Model&gt;</a:t>
            </a:r>
          </a:p>
        </p:txBody>
      </p:sp>
      <p:sp>
        <p:nvSpPr>
          <p:cNvPr id="5" name="Rectangle 4">
            <a:extLst>
              <a:ext uri="{FF2B5EF4-FFF2-40B4-BE49-F238E27FC236}">
                <a16:creationId xmlns:a16="http://schemas.microsoft.com/office/drawing/2014/main" id="{D0FD65EC-3D87-4A40-A4DC-606B559ABDFC}"/>
              </a:ext>
            </a:extLst>
          </p:cNvPr>
          <p:cNvSpPr/>
          <p:nvPr/>
        </p:nvSpPr>
        <p:spPr>
          <a:xfrm>
            <a:off x="1090246" y="3612269"/>
            <a:ext cx="10597662" cy="2585323"/>
          </a:xfrm>
          <a:prstGeom prst="rect">
            <a:avLst/>
          </a:prstGeom>
        </p:spPr>
        <p:txBody>
          <a:bodyPr wrap="square">
            <a:spAutoFit/>
          </a:bodyPr>
          <a:lstStyle/>
          <a:p>
            <a:r>
              <a:rPr lang="en-US" dirty="0">
                <a:solidFill>
                  <a:srgbClr val="000000"/>
                </a:solidFill>
                <a:latin typeface="Helvetica Neue" panose="02000503000000020004" pitchFamily="2" charset="0"/>
              </a:rPr>
              <a:t>Features that came up as important in the modeling (not just our final, random forest model) included:</a:t>
            </a:r>
          </a:p>
          <a:p>
            <a:pPr lvl="1">
              <a:buFont typeface="Arial" panose="020B0604020202020204" pitchFamily="34" charset="0"/>
              <a:buChar char="•"/>
            </a:pPr>
            <a:r>
              <a:rPr lang="en-US" dirty="0" err="1">
                <a:solidFill>
                  <a:srgbClr val="000000"/>
                </a:solidFill>
                <a:latin typeface="Helvetica Neue" panose="02000503000000020004" pitchFamily="2" charset="0"/>
              </a:rPr>
              <a:t>vertical_drop</a:t>
            </a:r>
            <a:endParaRPr lang="en-US" dirty="0">
              <a:solidFill>
                <a:srgbClr val="000000"/>
              </a:solidFill>
              <a:latin typeface="Helvetica Neue" panose="02000503000000020004" pitchFamily="2" charset="0"/>
            </a:endParaRPr>
          </a:p>
          <a:p>
            <a:pPr lvl="1">
              <a:buFont typeface="Arial" panose="020B0604020202020204" pitchFamily="34" charset="0"/>
              <a:buChar char="•"/>
            </a:pPr>
            <a:r>
              <a:rPr lang="en-US" dirty="0">
                <a:solidFill>
                  <a:srgbClr val="000000"/>
                </a:solidFill>
                <a:latin typeface="Helvetica Neue" panose="02000503000000020004" pitchFamily="2" charset="0"/>
              </a:rPr>
              <a:t>Snow </a:t>
            </a:r>
            <a:r>
              <a:rPr lang="en-US" dirty="0" err="1">
                <a:solidFill>
                  <a:srgbClr val="000000"/>
                </a:solidFill>
                <a:latin typeface="Helvetica Neue" panose="02000503000000020004" pitchFamily="2" charset="0"/>
              </a:rPr>
              <a:t>Making_ac</a:t>
            </a:r>
            <a:endParaRPr lang="en-US" dirty="0">
              <a:solidFill>
                <a:srgbClr val="000000"/>
              </a:solidFill>
              <a:latin typeface="Helvetica Neue" panose="02000503000000020004" pitchFamily="2" charset="0"/>
            </a:endParaRPr>
          </a:p>
          <a:p>
            <a:pPr lvl="1">
              <a:buFont typeface="Arial" panose="020B0604020202020204" pitchFamily="34" charset="0"/>
              <a:buChar char="•"/>
            </a:pPr>
            <a:r>
              <a:rPr lang="en-US" dirty="0" err="1">
                <a:solidFill>
                  <a:srgbClr val="000000"/>
                </a:solidFill>
                <a:latin typeface="Helvetica Neue" panose="02000503000000020004" pitchFamily="2" charset="0"/>
              </a:rPr>
              <a:t>total_chairs</a:t>
            </a:r>
            <a:endParaRPr lang="en-US" dirty="0">
              <a:solidFill>
                <a:srgbClr val="000000"/>
              </a:solidFill>
              <a:latin typeface="Helvetica Neue" panose="02000503000000020004" pitchFamily="2" charset="0"/>
            </a:endParaRPr>
          </a:p>
          <a:p>
            <a:pPr lvl="1">
              <a:buFont typeface="Arial" panose="020B0604020202020204" pitchFamily="34" charset="0"/>
              <a:buChar char="•"/>
            </a:pPr>
            <a:r>
              <a:rPr lang="en-US" dirty="0" err="1">
                <a:solidFill>
                  <a:srgbClr val="000000"/>
                </a:solidFill>
                <a:latin typeface="Helvetica Neue" panose="02000503000000020004" pitchFamily="2" charset="0"/>
              </a:rPr>
              <a:t>fastQuads</a:t>
            </a:r>
            <a:endParaRPr lang="en-US" dirty="0">
              <a:solidFill>
                <a:srgbClr val="000000"/>
              </a:solidFill>
              <a:latin typeface="Helvetica Neue" panose="02000503000000020004" pitchFamily="2" charset="0"/>
            </a:endParaRPr>
          </a:p>
          <a:p>
            <a:pPr lvl="1">
              <a:buFont typeface="Arial" panose="020B0604020202020204" pitchFamily="34" charset="0"/>
              <a:buChar char="•"/>
            </a:pPr>
            <a:r>
              <a:rPr lang="en-US" dirty="0">
                <a:solidFill>
                  <a:srgbClr val="000000"/>
                </a:solidFill>
                <a:latin typeface="Helvetica Neue" panose="02000503000000020004" pitchFamily="2" charset="0"/>
              </a:rPr>
              <a:t>Runs</a:t>
            </a:r>
          </a:p>
          <a:p>
            <a:pPr lvl="1">
              <a:buFont typeface="Arial" panose="020B0604020202020204" pitchFamily="34" charset="0"/>
              <a:buChar char="•"/>
            </a:pPr>
            <a:r>
              <a:rPr lang="en-US" dirty="0" err="1">
                <a:solidFill>
                  <a:srgbClr val="000000"/>
                </a:solidFill>
                <a:latin typeface="Helvetica Neue" panose="02000503000000020004" pitchFamily="2" charset="0"/>
              </a:rPr>
              <a:t>LongestRun_mi</a:t>
            </a:r>
            <a:endParaRPr lang="en-US" dirty="0">
              <a:solidFill>
                <a:srgbClr val="000000"/>
              </a:solidFill>
              <a:latin typeface="Helvetica Neue" panose="02000503000000020004" pitchFamily="2" charset="0"/>
            </a:endParaRPr>
          </a:p>
          <a:p>
            <a:pPr lvl="1">
              <a:buFont typeface="Arial" panose="020B0604020202020204" pitchFamily="34" charset="0"/>
              <a:buChar char="•"/>
            </a:pPr>
            <a:r>
              <a:rPr lang="en-US" dirty="0">
                <a:solidFill>
                  <a:srgbClr val="000000"/>
                </a:solidFill>
                <a:latin typeface="Helvetica Neue" panose="02000503000000020004" pitchFamily="2" charset="0"/>
              </a:rPr>
              <a:t>trams</a:t>
            </a:r>
          </a:p>
          <a:p>
            <a:pPr lvl="1">
              <a:buFont typeface="Arial" panose="020B0604020202020204" pitchFamily="34" charset="0"/>
              <a:buChar char="•"/>
            </a:pPr>
            <a:r>
              <a:rPr lang="en-US" dirty="0" err="1">
                <a:solidFill>
                  <a:srgbClr val="000000"/>
                </a:solidFill>
                <a:latin typeface="Helvetica Neue" panose="02000503000000020004" pitchFamily="2" charset="0"/>
              </a:rPr>
              <a:t>SkiableTerrain_ac</a:t>
            </a:r>
            <a:endParaRPr lang="en-US" b="0" i="0"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2546440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22F9D9-4ACE-2D44-A109-11CAD8C92A96}"/>
              </a:ext>
            </a:extLst>
          </p:cNvPr>
          <p:cNvSpPr txBox="1"/>
          <p:nvPr/>
        </p:nvSpPr>
        <p:spPr>
          <a:xfrm>
            <a:off x="937846" y="539261"/>
            <a:ext cx="10820400" cy="3416320"/>
          </a:xfrm>
          <a:prstGeom prst="rect">
            <a:avLst/>
          </a:prstGeom>
          <a:noFill/>
        </p:spPr>
        <p:txBody>
          <a:bodyPr wrap="square" rtlCol="0">
            <a:spAutoFit/>
          </a:bodyPr>
          <a:lstStyle/>
          <a:p>
            <a:pPr marL="285750" indent="-285750">
              <a:buFont typeface="Arial" panose="020B0604020202020204" pitchFamily="34" charset="0"/>
              <a:buChar char="•"/>
            </a:pPr>
            <a:r>
              <a:rPr lang="en-US" dirty="0"/>
              <a:t>Big Mountain ticket price is way higher than many resorts: ~ 80$</a:t>
            </a:r>
          </a:p>
          <a:p>
            <a:pPr marL="285750" indent="-285750">
              <a:buFont typeface="Arial" panose="020B0604020202020204" pitchFamily="34" charset="0"/>
              <a:buChar char="•"/>
            </a:pPr>
            <a:r>
              <a:rPr lang="en-US" dirty="0"/>
              <a:t>Frequency is highest</a:t>
            </a:r>
          </a:p>
          <a:p>
            <a:pPr marL="285750" indent="-285750">
              <a:buFont typeface="Arial" panose="020B0604020202020204" pitchFamily="34" charset="0"/>
              <a:buChar char="•"/>
            </a:pPr>
            <a:r>
              <a:rPr lang="en-US" dirty="0"/>
              <a:t>Big Mountain is doing well for vertical drop, but there are still quite a few resorts with a greater drop</a:t>
            </a:r>
          </a:p>
          <a:p>
            <a:pPr marL="285750" indent="-285750">
              <a:buFont typeface="Arial" panose="020B0604020202020204" pitchFamily="34" charset="0"/>
              <a:buChar char="•"/>
            </a:pPr>
            <a:r>
              <a:rPr lang="en-US" dirty="0"/>
              <a:t>Big Mountain is very high up the league table of snow making area</a:t>
            </a:r>
          </a:p>
          <a:p>
            <a:pPr marL="285750" indent="-285750">
              <a:buFont typeface="Arial" panose="020B0604020202020204" pitchFamily="34" charset="0"/>
              <a:buChar char="•"/>
            </a:pPr>
            <a:r>
              <a:rPr lang="en-US" dirty="0"/>
              <a:t>Big Mountain has amongst the highest number of total chairs, resorts with more appear to be outliers</a:t>
            </a:r>
          </a:p>
          <a:p>
            <a:pPr marL="285750" indent="-285750">
              <a:buFont typeface="Arial" panose="020B0604020202020204" pitchFamily="34" charset="0"/>
              <a:buChar char="•"/>
            </a:pPr>
            <a:r>
              <a:rPr lang="en-US" dirty="0"/>
              <a:t>Most resorts have no fast quads. Big Mountain has 3, which puts it high up that league table. There are some values  much higher, but they are rare</a:t>
            </a:r>
          </a:p>
          <a:p>
            <a:pPr marL="285750" indent="-285750">
              <a:buFont typeface="Arial" panose="020B0604020202020204" pitchFamily="34" charset="0"/>
              <a:buChar char="•"/>
            </a:pPr>
            <a:r>
              <a:rPr lang="en-US" dirty="0"/>
              <a:t>Big Mountain compares well for the number of runs. There are some resorts with more, but not many</a:t>
            </a:r>
          </a:p>
          <a:p>
            <a:pPr marL="285750" indent="-285750">
              <a:buFont typeface="Arial" panose="020B0604020202020204" pitchFamily="34" charset="0"/>
              <a:buChar char="•"/>
            </a:pPr>
            <a:r>
              <a:rPr lang="en-US" dirty="0"/>
              <a:t>Big Mountain has one of the longest runs. Although it is just over half the length of the longest, the longer ones are rare</a:t>
            </a:r>
          </a:p>
          <a:p>
            <a:pPr marL="285750" indent="-285750">
              <a:buFont typeface="Arial" panose="020B0604020202020204" pitchFamily="34" charset="0"/>
              <a:buChar char="•"/>
            </a:pPr>
            <a:r>
              <a:rPr lang="en-US" dirty="0"/>
              <a:t>The vast majority of resorts, such as Big Mountain, have no trams</a:t>
            </a:r>
          </a:p>
          <a:p>
            <a:pPr marL="285750" indent="-285750">
              <a:buFont typeface="Arial" panose="020B0604020202020204" pitchFamily="34" charset="0"/>
              <a:buChar char="•"/>
            </a:pPr>
            <a:r>
              <a:rPr lang="en-US" dirty="0"/>
              <a:t>Big Mountain is amongst the resorts with the largest amount of skiable terrain</a:t>
            </a:r>
          </a:p>
        </p:txBody>
      </p:sp>
      <p:sp>
        <p:nvSpPr>
          <p:cNvPr id="3" name="Rectangle 2">
            <a:extLst>
              <a:ext uri="{FF2B5EF4-FFF2-40B4-BE49-F238E27FC236}">
                <a16:creationId xmlns:a16="http://schemas.microsoft.com/office/drawing/2014/main" id="{AF8C0B0D-D742-524F-B06E-93C07AB3F157}"/>
              </a:ext>
            </a:extLst>
          </p:cNvPr>
          <p:cNvSpPr/>
          <p:nvPr/>
        </p:nvSpPr>
        <p:spPr>
          <a:xfrm>
            <a:off x="281354" y="4066017"/>
            <a:ext cx="11605846" cy="2308324"/>
          </a:xfrm>
          <a:prstGeom prst="rect">
            <a:avLst/>
          </a:prstGeom>
        </p:spPr>
        <p:txBody>
          <a:bodyPr wrap="square">
            <a:spAutoFit/>
          </a:bodyPr>
          <a:lstStyle/>
          <a:p>
            <a:r>
              <a:rPr lang="en-US" b="1" dirty="0">
                <a:solidFill>
                  <a:srgbClr val="000000"/>
                </a:solidFill>
                <a:latin typeface="Helvetica Neue" panose="02000503000000020004" pitchFamily="2" charset="0"/>
              </a:rPr>
              <a:t>The business has shortlisted some options:</a:t>
            </a:r>
          </a:p>
          <a:p>
            <a:r>
              <a:rPr lang="en-US" b="1" dirty="0">
                <a:solidFill>
                  <a:srgbClr val="000000"/>
                </a:solidFill>
                <a:latin typeface="Helvetica Neue" panose="02000503000000020004" pitchFamily="2" charset="0"/>
              </a:rPr>
              <a:t>Scenario 1</a:t>
            </a:r>
            <a:r>
              <a:rPr lang="en-US" dirty="0">
                <a:solidFill>
                  <a:srgbClr val="000000"/>
                </a:solidFill>
                <a:latin typeface="Helvetica Neue" panose="02000503000000020004" pitchFamily="2" charset="0"/>
              </a:rPr>
              <a:t>:Permanently closing down up to 10 of the least used runs. This doesn't impact any other resort statistics.</a:t>
            </a:r>
          </a:p>
          <a:p>
            <a:r>
              <a:rPr lang="en-US" b="1" dirty="0">
                <a:solidFill>
                  <a:srgbClr val="000000"/>
                </a:solidFill>
                <a:latin typeface="Helvetica Neue" panose="02000503000000020004" pitchFamily="2" charset="0"/>
              </a:rPr>
              <a:t>Scenario 2</a:t>
            </a:r>
            <a:r>
              <a:rPr lang="en-US" dirty="0">
                <a:solidFill>
                  <a:srgbClr val="000000"/>
                </a:solidFill>
                <a:latin typeface="Helvetica Neue" panose="02000503000000020004" pitchFamily="2" charset="0"/>
              </a:rPr>
              <a:t>:Increase the vertical drop by adding a run to a point 150 feet lower down but requiring the installation of an additional chair lift to bring skiers back up, without additional snow making coverage</a:t>
            </a:r>
          </a:p>
          <a:p>
            <a:r>
              <a:rPr lang="en-US" b="1" dirty="0">
                <a:solidFill>
                  <a:srgbClr val="000000"/>
                </a:solidFill>
                <a:latin typeface="Helvetica Neue" panose="02000503000000020004" pitchFamily="2" charset="0"/>
              </a:rPr>
              <a:t>Scenario 3:</a:t>
            </a:r>
            <a:r>
              <a:rPr lang="en-US" dirty="0">
                <a:solidFill>
                  <a:srgbClr val="000000"/>
                </a:solidFill>
                <a:latin typeface="Helvetica Neue" panose="02000503000000020004" pitchFamily="2" charset="0"/>
              </a:rPr>
              <a:t> Same as number 2, but adding 2 acres of snow making cover</a:t>
            </a:r>
          </a:p>
          <a:p>
            <a:r>
              <a:rPr lang="en-US" b="1" dirty="0">
                <a:solidFill>
                  <a:srgbClr val="000000"/>
                </a:solidFill>
                <a:latin typeface="Helvetica Neue" panose="02000503000000020004" pitchFamily="2" charset="0"/>
              </a:rPr>
              <a:t>Scenario 4:</a:t>
            </a:r>
            <a:r>
              <a:rPr lang="en-US" dirty="0">
                <a:solidFill>
                  <a:srgbClr val="000000"/>
                </a:solidFill>
                <a:latin typeface="Helvetica Neue" panose="02000503000000020004" pitchFamily="2" charset="0"/>
              </a:rPr>
              <a:t>  Increase the longest run by 0.2 mile to boast 3.5 miles length, requiring an additional snow making coverage of 4 acres</a:t>
            </a:r>
            <a:endParaRPr lang="en-US" b="0" i="0" dirty="0">
              <a:solidFill>
                <a:srgbClr val="000000"/>
              </a:solidFill>
              <a:effectLst/>
              <a:latin typeface="Helvetica Neue" panose="02000503000000020004" pitchFamily="2" charset="0"/>
            </a:endParaRPr>
          </a:p>
        </p:txBody>
      </p:sp>
      <p:sp>
        <p:nvSpPr>
          <p:cNvPr id="4" name="Rectangle 3">
            <a:extLst>
              <a:ext uri="{FF2B5EF4-FFF2-40B4-BE49-F238E27FC236}">
                <a16:creationId xmlns:a16="http://schemas.microsoft.com/office/drawing/2014/main" id="{03649CFD-A0B4-CA48-A030-52F7D7DE22EA}"/>
              </a:ext>
            </a:extLst>
          </p:cNvPr>
          <p:cNvSpPr/>
          <p:nvPr/>
        </p:nvSpPr>
        <p:spPr>
          <a:xfrm>
            <a:off x="8042688" y="6300111"/>
            <a:ext cx="2859116" cy="369332"/>
          </a:xfrm>
          <a:prstGeom prst="rect">
            <a:avLst/>
          </a:prstGeom>
        </p:spPr>
        <p:txBody>
          <a:bodyPr wrap="none">
            <a:spAutoFit/>
          </a:bodyPr>
          <a:lstStyle/>
          <a:p>
            <a:r>
              <a:rPr lang="en-US" dirty="0" err="1"/>
              <a:t>expected_visitors</a:t>
            </a:r>
            <a:r>
              <a:rPr lang="en-US" dirty="0"/>
              <a:t> = 350_000</a:t>
            </a:r>
          </a:p>
        </p:txBody>
      </p:sp>
    </p:spTree>
    <p:extLst>
      <p:ext uri="{BB962C8B-B14F-4D97-AF65-F5344CB8AC3E}">
        <p14:creationId xmlns:p14="http://schemas.microsoft.com/office/powerpoint/2010/main" val="6703937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DF4515-C040-3A46-BA1B-61628E5930F5}"/>
              </a:ext>
            </a:extLst>
          </p:cNvPr>
          <p:cNvSpPr/>
          <p:nvPr/>
        </p:nvSpPr>
        <p:spPr>
          <a:xfrm>
            <a:off x="224955" y="699221"/>
            <a:ext cx="11441723" cy="3970318"/>
          </a:xfrm>
          <a:prstGeom prst="rect">
            <a:avLst/>
          </a:prstGeom>
        </p:spPr>
        <p:txBody>
          <a:bodyPr wrap="square">
            <a:spAutoFit/>
          </a:bodyPr>
          <a:lstStyle/>
          <a:p>
            <a:pPr algn="ctr"/>
            <a:r>
              <a:rPr lang="en-US" sz="2000" b="1" dirty="0"/>
              <a:t>Our modelling suggests that :</a:t>
            </a:r>
          </a:p>
          <a:p>
            <a:r>
              <a:rPr lang="en-US" dirty="0"/>
              <a:t>a) By increase the vertical drop by adding a run to a point 150 feet lower down but requiring the installation of an additional chair lift to bring skiers back up, without additional snow making coverage: we can get a ticket price of $89.46</a:t>
            </a:r>
          </a:p>
          <a:p>
            <a:r>
              <a:rPr lang="en-US" dirty="0"/>
              <a:t>b) By increase the vertical drop by adding a run to a point 150 feet lower down but requiring the installation of an additional chair lift to bring skiers back up, without additional snow making coverage but adding 2 acres of snow making cover: we can get a ticket price of $90.75</a:t>
            </a:r>
          </a:p>
          <a:p>
            <a:r>
              <a:rPr lang="en-US" dirty="0"/>
              <a:t>c) By reducing the number of runs by 1 with bring some cost cutting  as there is no change in the ticket price. Reducing the number of runs by 5, 8 and 10 bring down the ticket price by $0.70, $1.25, $1.75 respectively. Since we don't know the cut in the cost caused by reducing the runs, the overall profit can calculated based on input cost for the run facility in the season.</a:t>
            </a:r>
          </a:p>
          <a:p>
            <a:r>
              <a:rPr lang="en-US" dirty="0"/>
              <a:t>d) The additional operating cost of the new chair lift per ticket (on the basis of each visitor on average buying 5 day tickets) in the context of raising prices to cover this: This scenario increases support for ticket price by $0.29. Over the season, this could be expected to amount to $507246, so if the operating cost is higher than $507246, we should not add an additional chair, but we can if it is less than $507246</a:t>
            </a:r>
          </a:p>
        </p:txBody>
      </p:sp>
    </p:spTree>
    <p:extLst>
      <p:ext uri="{BB962C8B-B14F-4D97-AF65-F5344CB8AC3E}">
        <p14:creationId xmlns:p14="http://schemas.microsoft.com/office/powerpoint/2010/main" val="1186816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3C3D44F-09B1-A14B-84F7-A2F3A29973D4}"/>
              </a:ext>
            </a:extLst>
          </p:cNvPr>
          <p:cNvSpPr/>
          <p:nvPr/>
        </p:nvSpPr>
        <p:spPr>
          <a:xfrm>
            <a:off x="688341" y="446549"/>
            <a:ext cx="10620498" cy="7848302"/>
          </a:xfrm>
          <a:prstGeom prst="rect">
            <a:avLst/>
          </a:prstGeom>
        </p:spPr>
        <p:txBody>
          <a:bodyPr wrap="square">
            <a:spAutoFit/>
          </a:bodyPr>
          <a:lstStyle/>
          <a:p>
            <a:pPr marL="285750" indent="-285750">
              <a:buFont typeface="Arial" panose="020B0604020202020204" pitchFamily="34" charset="0"/>
              <a:buChar char="•"/>
            </a:pPr>
            <a:r>
              <a:rPr lang="en-US" b="1" i="0" dirty="0">
                <a:effectLst/>
              </a:rPr>
              <a:t>Load The Ski Resort Data</a:t>
            </a:r>
            <a:endParaRPr lang="en-US" b="0" i="0" dirty="0">
              <a:effectLst/>
            </a:endParaRPr>
          </a:p>
          <a:p>
            <a:pPr marL="285750" indent="-285750">
              <a:buFont typeface="Arial" panose="020B0604020202020204" pitchFamily="34" charset="0"/>
              <a:buChar char="•"/>
            </a:pPr>
            <a:r>
              <a:rPr lang="en-US" b="1" dirty="0"/>
              <a:t>Look at the summary of data</a:t>
            </a:r>
          </a:p>
          <a:p>
            <a:pPr marL="285750" indent="-285750">
              <a:buFont typeface="Arial" panose="020B0604020202020204" pitchFamily="34" charset="0"/>
              <a:buChar char="•"/>
            </a:pPr>
            <a:r>
              <a:rPr lang="en-US" b="1" dirty="0"/>
              <a:t>What quantity will you want to model? You know you want to model the ticket price, but you </a:t>
            </a:r>
            <a:r>
              <a:rPr lang="en-US" b="1" dirty="0" err="1"/>
              <a:t>realise</a:t>
            </a:r>
            <a:r>
              <a:rPr lang="en-US" b="1" dirty="0"/>
              <a:t> there are two kinds of ticket price! Adult Weekday and Adult Weekend</a:t>
            </a:r>
          </a:p>
          <a:p>
            <a:pPr marL="285750" indent="-285750">
              <a:buFont typeface="Arial" panose="020B0604020202020204" pitchFamily="34" charset="0"/>
              <a:buChar char="•"/>
            </a:pPr>
            <a:r>
              <a:rPr lang="en-US" b="1" dirty="0"/>
              <a:t>Do I have all the columns headings? Do I have missing values?</a:t>
            </a:r>
          </a:p>
          <a:p>
            <a:pPr marL="285750" indent="-285750">
              <a:buFont typeface="Arial" panose="020B0604020202020204" pitchFamily="34" charset="0"/>
              <a:buChar char="•"/>
            </a:pPr>
            <a:r>
              <a:rPr lang="en-US" b="1" dirty="0"/>
              <a:t>Narrow down to resort of interest : select it from </a:t>
            </a:r>
            <a:r>
              <a:rPr lang="en-US" b="1" dirty="0" err="1"/>
              <a:t>ski_data</a:t>
            </a:r>
            <a:r>
              <a:rPr lang="en-US" b="1" dirty="0"/>
              <a:t> </a:t>
            </a:r>
            <a:r>
              <a:rPr lang="en-US" b="1" dirty="0" err="1"/>
              <a:t>dataframe</a:t>
            </a:r>
            <a:r>
              <a:rPr lang="en-US" b="1" dirty="0"/>
              <a:t> and explore it</a:t>
            </a:r>
          </a:p>
          <a:p>
            <a:pPr marL="285750" indent="-285750">
              <a:buFont typeface="Arial" panose="020B0604020202020204" pitchFamily="34" charset="0"/>
              <a:buChar char="•"/>
            </a:pPr>
            <a:r>
              <a:rPr lang="en-US" b="1" dirty="0"/>
              <a:t>Count the number of missing values in each column</a:t>
            </a:r>
          </a:p>
          <a:p>
            <a:pPr marL="285750" indent="-285750">
              <a:buFont typeface="Arial" panose="020B0604020202020204" pitchFamily="34" charset="0"/>
              <a:buChar char="•"/>
            </a:pPr>
            <a:r>
              <a:rPr lang="en-US" b="1" dirty="0"/>
              <a:t>Explore the categorical features(non numeric)</a:t>
            </a:r>
          </a:p>
          <a:p>
            <a:pPr marL="285750" indent="-285750">
              <a:buFont typeface="Arial" panose="020B0604020202020204" pitchFamily="34" charset="0"/>
              <a:buChar char="•"/>
            </a:pPr>
            <a:r>
              <a:rPr lang="en-US" b="1" dirty="0"/>
              <a:t>Find out the </a:t>
            </a:r>
            <a:r>
              <a:rPr lang="en-US" b="1" dirty="0" err="1"/>
              <a:t>dtypes</a:t>
            </a:r>
            <a:r>
              <a:rPr lang="en-US" b="1" dirty="0"/>
              <a:t>: ‘object’</a:t>
            </a:r>
          </a:p>
          <a:p>
            <a:pPr marL="285750" indent="-285750">
              <a:buFont typeface="Arial" panose="020B0604020202020204" pitchFamily="34" charset="0"/>
              <a:buChar char="•"/>
            </a:pPr>
            <a:r>
              <a:rPr lang="en-US" b="1" dirty="0"/>
              <a:t>Find out multiplicated resort name, if any</a:t>
            </a:r>
          </a:p>
          <a:p>
            <a:pPr marL="285750" indent="-285750">
              <a:buFont typeface="Arial" panose="020B0604020202020204" pitchFamily="34" charset="0"/>
              <a:buChar char="•"/>
            </a:pPr>
            <a:r>
              <a:rPr lang="en-US" b="1" dirty="0"/>
              <a:t>Get a distribution of resorts by Region and state</a:t>
            </a:r>
          </a:p>
          <a:p>
            <a:pPr marL="285750" indent="-285750">
              <a:buFont typeface="Arial" panose="020B0604020202020204" pitchFamily="34" charset="0"/>
              <a:buChar char="•"/>
            </a:pPr>
            <a:r>
              <a:rPr lang="en-US" b="1" dirty="0"/>
              <a:t>Get a distribution of ticket price by state</a:t>
            </a:r>
          </a:p>
          <a:p>
            <a:pPr marL="285750" indent="-285750">
              <a:buFont typeface="Arial" panose="020B0604020202020204" pitchFamily="34" charset="0"/>
              <a:buChar char="•"/>
            </a:pPr>
            <a:r>
              <a:rPr lang="en-US" b="1" dirty="0"/>
              <a:t>Average weekend and weekday price by state</a:t>
            </a:r>
          </a:p>
          <a:p>
            <a:pPr marL="285750" indent="-285750">
              <a:buFont typeface="Arial" panose="020B0604020202020204" pitchFamily="34" charset="0"/>
              <a:buChar char="•"/>
            </a:pPr>
            <a:r>
              <a:rPr lang="en-US" b="1" dirty="0"/>
              <a:t>Distribution of weekday and weekend price by state</a:t>
            </a:r>
          </a:p>
          <a:p>
            <a:pPr marL="285750" indent="-285750">
              <a:buFont typeface="Arial" panose="020B0604020202020204" pitchFamily="34" charset="0"/>
              <a:buChar char="•"/>
            </a:pPr>
            <a:r>
              <a:rPr lang="en-US" b="1" dirty="0">
                <a:solidFill>
                  <a:srgbClr val="C00000"/>
                </a:solidFill>
              </a:rPr>
              <a:t>Numeric Features analysis</a:t>
            </a:r>
          </a:p>
          <a:p>
            <a:pPr marL="285750" indent="-285750">
              <a:buFont typeface="Arial" panose="020B0604020202020204" pitchFamily="34" charset="0"/>
              <a:buChar char="•"/>
            </a:pPr>
            <a:r>
              <a:rPr lang="en-US" b="1" dirty="0">
                <a:solidFill>
                  <a:srgbClr val="C00000"/>
                </a:solidFill>
              </a:rPr>
              <a:t>Numeric data summary, dropping of missing values from </a:t>
            </a:r>
            <a:r>
              <a:rPr lang="en-US" b="1" dirty="0" err="1">
                <a:solidFill>
                  <a:srgbClr val="C00000"/>
                </a:solidFill>
              </a:rPr>
              <a:t>Adultweekday</a:t>
            </a:r>
            <a:r>
              <a:rPr lang="en-US" b="1" dirty="0">
                <a:solidFill>
                  <a:srgbClr val="C00000"/>
                </a:solidFill>
              </a:rPr>
              <a:t> and end data</a:t>
            </a:r>
          </a:p>
          <a:p>
            <a:pPr marL="285750" indent="-285750">
              <a:buFont typeface="Arial" panose="020B0604020202020204" pitchFamily="34" charset="0"/>
              <a:buChar char="•"/>
            </a:pPr>
            <a:r>
              <a:rPr lang="en-US" b="1" dirty="0">
                <a:solidFill>
                  <a:srgbClr val="C00000"/>
                </a:solidFill>
              </a:rPr>
              <a:t>Investigate obvious outliers using distribution of feature values</a:t>
            </a:r>
          </a:p>
          <a:p>
            <a:pPr marL="285750" indent="-285750">
              <a:buFont typeface="Arial" panose="020B0604020202020204" pitchFamily="34" charset="0"/>
              <a:buChar char="•"/>
            </a:pPr>
            <a:r>
              <a:rPr lang="en-US" b="1" dirty="0"/>
              <a:t>Derive State-wide Summary Statistics For Market Segment</a:t>
            </a:r>
          </a:p>
          <a:p>
            <a:pPr marL="285750" indent="-285750">
              <a:buFont typeface="Arial" panose="020B0604020202020204" pitchFamily="34" charset="0"/>
              <a:buChar char="•"/>
            </a:pPr>
            <a:r>
              <a:rPr lang="en-US" b="1" dirty="0"/>
              <a:t>Drop Rows With No Price Data(in </a:t>
            </a:r>
            <a:r>
              <a:rPr lang="en-US" b="1" dirty="0" err="1"/>
              <a:t>AWDay</a:t>
            </a:r>
            <a:r>
              <a:rPr lang="en-US" b="1" dirty="0"/>
              <a:t> and </a:t>
            </a:r>
            <a:r>
              <a:rPr lang="en-US" b="1" dirty="0" err="1"/>
              <a:t>AWend</a:t>
            </a:r>
            <a:r>
              <a:rPr lang="en-US" b="1" dirty="0"/>
              <a:t> )</a:t>
            </a:r>
          </a:p>
          <a:p>
            <a:pPr marL="285750" indent="-285750">
              <a:buFont typeface="Arial" panose="020B0604020202020204" pitchFamily="34" charset="0"/>
              <a:buChar char="•"/>
            </a:pPr>
            <a:r>
              <a:rPr lang="en-US" b="1" dirty="0"/>
              <a:t>Population data from Wikipedia</a:t>
            </a:r>
          </a:p>
          <a:p>
            <a:pPr marL="285750" indent="-285750">
              <a:buFont typeface="Arial" panose="020B0604020202020204" pitchFamily="34" charset="0"/>
              <a:buChar char="•"/>
            </a:pPr>
            <a:r>
              <a:rPr lang="en-US" b="1" dirty="0"/>
              <a:t>Target Feature: what is the relation between weekend and weekday price</a:t>
            </a:r>
          </a:p>
          <a:p>
            <a:pPr marL="285750" indent="-285750">
              <a:buFont typeface="Arial" panose="020B0604020202020204" pitchFamily="34" charset="0"/>
              <a:buChar char="•"/>
            </a:pPr>
            <a:r>
              <a:rPr lang="en-US" b="1" dirty="0"/>
              <a:t>Save Data after wrangling</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solidFill>
                <a:srgbClr val="C00000"/>
              </a:solidFill>
            </a:endParaRPr>
          </a:p>
          <a:p>
            <a:pPr marL="285750" indent="-285750">
              <a:buFont typeface="Arial" panose="020B0604020202020204" pitchFamily="34" charset="0"/>
              <a:buChar char="•"/>
            </a:pPr>
            <a:endParaRPr lang="en-US" b="1" dirty="0">
              <a:solidFill>
                <a:srgbClr val="C00000"/>
              </a:solidFill>
            </a:endParaRP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p:txBody>
      </p:sp>
    </p:spTree>
    <p:extLst>
      <p:ext uri="{BB962C8B-B14F-4D97-AF65-F5344CB8AC3E}">
        <p14:creationId xmlns:p14="http://schemas.microsoft.com/office/powerpoint/2010/main" val="1926589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683DC2-FB93-3A45-87E9-A743692E9467}"/>
              </a:ext>
            </a:extLst>
          </p:cNvPr>
          <p:cNvSpPr txBox="1"/>
          <p:nvPr/>
        </p:nvSpPr>
        <p:spPr>
          <a:xfrm>
            <a:off x="371618" y="5180830"/>
            <a:ext cx="10651958" cy="1631216"/>
          </a:xfrm>
          <a:prstGeom prst="rect">
            <a:avLst/>
          </a:prstGeom>
          <a:noFill/>
        </p:spPr>
        <p:txBody>
          <a:bodyPr wrap="square" rtlCol="0">
            <a:spAutoFit/>
          </a:bodyPr>
          <a:lstStyle/>
          <a:p>
            <a:pPr algn="ctr"/>
            <a:endParaRPr lang="en-US" b="1" dirty="0"/>
          </a:p>
          <a:p>
            <a:pPr marL="285750" indent="-285750">
              <a:buFont typeface="Arial" panose="020B0604020202020204" pitchFamily="34" charset="0"/>
              <a:buChar char="•"/>
            </a:pPr>
            <a:r>
              <a:rPr lang="en-US" sz="1600" b="1" dirty="0"/>
              <a:t>Do you think you may have the data you need to tackle the desired question?</a:t>
            </a:r>
          </a:p>
          <a:p>
            <a:pPr lvl="1"/>
            <a:r>
              <a:rPr lang="en-US" sz="1600" b="1" dirty="0"/>
              <a:t>Have you identified the required target value?</a:t>
            </a:r>
          </a:p>
          <a:p>
            <a:pPr lvl="1"/>
            <a:r>
              <a:rPr lang="en-US" sz="1600" b="1" dirty="0"/>
              <a:t>Do you have potentially useful features?</a:t>
            </a:r>
          </a:p>
          <a:p>
            <a:pPr marL="285750" indent="-285750">
              <a:buFont typeface="Arial" panose="020B0604020202020204" pitchFamily="34" charset="0"/>
              <a:buChar char="•"/>
            </a:pPr>
            <a:r>
              <a:rPr lang="en-US" sz="1600" b="1" dirty="0"/>
              <a:t>Do you have any fundamental issues with the data?</a:t>
            </a:r>
          </a:p>
          <a:p>
            <a:endParaRPr lang="en-US" dirty="0"/>
          </a:p>
        </p:txBody>
      </p:sp>
      <p:sp>
        <p:nvSpPr>
          <p:cNvPr id="15" name="TextBox 14">
            <a:extLst>
              <a:ext uri="{FF2B5EF4-FFF2-40B4-BE49-F238E27FC236}">
                <a16:creationId xmlns:a16="http://schemas.microsoft.com/office/drawing/2014/main" id="{3B925B17-663C-174C-B948-95B2F1F29B10}"/>
              </a:ext>
            </a:extLst>
          </p:cNvPr>
          <p:cNvSpPr txBox="1"/>
          <p:nvPr/>
        </p:nvSpPr>
        <p:spPr>
          <a:xfrm>
            <a:off x="8518952" y="1293870"/>
            <a:ext cx="3451460" cy="2554545"/>
          </a:xfrm>
          <a:prstGeom prst="rect">
            <a:avLst/>
          </a:prstGeom>
          <a:noFill/>
        </p:spPr>
        <p:txBody>
          <a:bodyPr wrap="square" rtlCol="0">
            <a:spAutoFit/>
          </a:bodyPr>
          <a:lstStyle/>
          <a:p>
            <a:r>
              <a:rPr lang="en-US" b="1" dirty="0"/>
              <a:t>Data quality check: </a:t>
            </a:r>
          </a:p>
          <a:p>
            <a:r>
              <a:rPr lang="en-US" sz="1400" b="1" dirty="0"/>
              <a:t>1. </a:t>
            </a:r>
            <a:r>
              <a:rPr lang="en-US" sz="1600" b="1" dirty="0"/>
              <a:t>Missing values</a:t>
            </a:r>
            <a:r>
              <a:rPr lang="en-US" b="1" dirty="0"/>
              <a:t>: </a:t>
            </a:r>
            <a:r>
              <a:rPr lang="en-US" sz="1600" dirty="0" err="1"/>
              <a:t>isnull</a:t>
            </a:r>
            <a:r>
              <a:rPr lang="en-US" sz="1600" dirty="0"/>
              <a:t> or non genuine values</a:t>
            </a:r>
          </a:p>
          <a:p>
            <a:r>
              <a:rPr lang="en-US" sz="1600" dirty="0"/>
              <a:t>2. </a:t>
            </a:r>
            <a:r>
              <a:rPr lang="en-US" sz="1600" b="1" dirty="0"/>
              <a:t>Categorical features</a:t>
            </a:r>
            <a:r>
              <a:rPr lang="en-US" sz="1600" dirty="0"/>
              <a:t>. </a:t>
            </a:r>
            <a:r>
              <a:rPr lang="en-US" sz="1200" b="1" dirty="0"/>
              <a:t>: </a:t>
            </a:r>
          </a:p>
          <a:p>
            <a:pPr marL="171450" indent="-171450">
              <a:buFont typeface="Arial" panose="020B0604020202020204" pitchFamily="34" charset="0"/>
              <a:buChar char="•"/>
            </a:pPr>
            <a:r>
              <a:rPr lang="en-US" sz="1400" dirty="0">
                <a:solidFill>
                  <a:srgbClr val="000000"/>
                </a:solidFill>
                <a:latin typeface="Helvetica Neue" panose="02000503000000020004" pitchFamily="2" charset="0"/>
              </a:rPr>
              <a:t>Is Name (or at least a combination of Name/Region/State) unique?</a:t>
            </a:r>
          </a:p>
          <a:p>
            <a:pPr>
              <a:buFont typeface="Arial" panose="020B0604020202020204" pitchFamily="34" charset="0"/>
              <a:buChar char="•"/>
            </a:pPr>
            <a:r>
              <a:rPr lang="en-US" sz="1400" dirty="0">
                <a:solidFill>
                  <a:srgbClr val="000000"/>
                </a:solidFill>
                <a:latin typeface="Helvetica Neue" panose="02000503000000020004" pitchFamily="2" charset="0"/>
              </a:rPr>
              <a:t>   Is Region always the same   as state?</a:t>
            </a:r>
          </a:p>
          <a:p>
            <a:pPr marL="342900" indent="-342900">
              <a:buFontTx/>
              <a:buAutoNum type="arabicPeriod"/>
            </a:pPr>
            <a:endParaRPr lang="en-US" sz="1600" dirty="0"/>
          </a:p>
          <a:p>
            <a:pPr marL="342900" indent="-342900">
              <a:buAutoNum type="arabicPeriod"/>
            </a:pPr>
            <a:endParaRPr lang="en-US" sz="1600" dirty="0"/>
          </a:p>
          <a:p>
            <a:pPr marL="342900" indent="-342900">
              <a:buAutoNum type="arabicPeriod"/>
            </a:pPr>
            <a:endParaRPr lang="en-US" b="1" dirty="0"/>
          </a:p>
        </p:txBody>
      </p:sp>
      <p:grpSp>
        <p:nvGrpSpPr>
          <p:cNvPr id="20" name="Group 19">
            <a:extLst>
              <a:ext uri="{FF2B5EF4-FFF2-40B4-BE49-F238E27FC236}">
                <a16:creationId xmlns:a16="http://schemas.microsoft.com/office/drawing/2014/main" id="{CFA12DA0-BF75-F247-A2FA-ECDEFC934A13}"/>
              </a:ext>
            </a:extLst>
          </p:cNvPr>
          <p:cNvGrpSpPr/>
          <p:nvPr/>
        </p:nvGrpSpPr>
        <p:grpSpPr>
          <a:xfrm>
            <a:off x="215591" y="709095"/>
            <a:ext cx="7996911" cy="4985980"/>
            <a:chOff x="572714" y="838049"/>
            <a:chExt cx="7996911" cy="4985980"/>
          </a:xfrm>
        </p:grpSpPr>
        <p:grpSp>
          <p:nvGrpSpPr>
            <p:cNvPr id="18" name="Group 17">
              <a:extLst>
                <a:ext uri="{FF2B5EF4-FFF2-40B4-BE49-F238E27FC236}">
                  <a16:creationId xmlns:a16="http://schemas.microsoft.com/office/drawing/2014/main" id="{AA34F0D3-929B-F644-BDF2-351AA9FDCC60}"/>
                </a:ext>
              </a:extLst>
            </p:cNvPr>
            <p:cNvGrpSpPr/>
            <p:nvPr/>
          </p:nvGrpSpPr>
          <p:grpSpPr>
            <a:xfrm>
              <a:off x="572714" y="838049"/>
              <a:ext cx="7996911" cy="4985980"/>
              <a:chOff x="512166" y="2269139"/>
              <a:chExt cx="7996911" cy="4985980"/>
            </a:xfrm>
          </p:grpSpPr>
          <p:grpSp>
            <p:nvGrpSpPr>
              <p:cNvPr id="10" name="Group 9">
                <a:extLst>
                  <a:ext uri="{FF2B5EF4-FFF2-40B4-BE49-F238E27FC236}">
                    <a16:creationId xmlns:a16="http://schemas.microsoft.com/office/drawing/2014/main" id="{7801856D-D897-5A49-9257-2D82CD95FA8F}"/>
                  </a:ext>
                </a:extLst>
              </p:cNvPr>
              <p:cNvGrpSpPr/>
              <p:nvPr/>
            </p:nvGrpSpPr>
            <p:grpSpPr>
              <a:xfrm>
                <a:off x="3304313" y="2269139"/>
                <a:ext cx="5204764" cy="4985980"/>
                <a:chOff x="3304313" y="2269139"/>
                <a:chExt cx="5204764" cy="4985980"/>
              </a:xfrm>
            </p:grpSpPr>
            <p:grpSp>
              <p:nvGrpSpPr>
                <p:cNvPr id="7" name="Group 6">
                  <a:extLst>
                    <a:ext uri="{FF2B5EF4-FFF2-40B4-BE49-F238E27FC236}">
                      <a16:creationId xmlns:a16="http://schemas.microsoft.com/office/drawing/2014/main" id="{0FBBAD2C-1674-0E47-8356-9C1BB89B7B2B}"/>
                    </a:ext>
                  </a:extLst>
                </p:cNvPr>
                <p:cNvGrpSpPr/>
                <p:nvPr/>
              </p:nvGrpSpPr>
              <p:grpSpPr>
                <a:xfrm>
                  <a:off x="3304313" y="2269139"/>
                  <a:ext cx="4356100" cy="4985980"/>
                  <a:chOff x="5463313" y="2256439"/>
                  <a:chExt cx="4356100" cy="4985980"/>
                </a:xfrm>
              </p:grpSpPr>
              <p:sp>
                <p:nvSpPr>
                  <p:cNvPr id="5" name="TextBox 4">
                    <a:extLst>
                      <a:ext uri="{FF2B5EF4-FFF2-40B4-BE49-F238E27FC236}">
                        <a16:creationId xmlns:a16="http://schemas.microsoft.com/office/drawing/2014/main" id="{E134438D-2C20-1444-9423-EB30189031C2}"/>
                      </a:ext>
                    </a:extLst>
                  </p:cNvPr>
                  <p:cNvSpPr txBox="1"/>
                  <p:nvPr/>
                </p:nvSpPr>
                <p:spPr>
                  <a:xfrm>
                    <a:off x="5463313" y="2281605"/>
                    <a:ext cx="4356100" cy="4675575"/>
                  </a:xfrm>
                  <a:prstGeom prst="rect">
                    <a:avLst/>
                  </a:prstGeom>
                  <a:noFill/>
                </p:spPr>
                <p:txBody>
                  <a:bodyPr wrap="square" rtlCol="0">
                    <a:spAutoFit/>
                  </a:bodyPr>
                  <a:lstStyle/>
                  <a:p>
                    <a:pPr>
                      <a:lnSpc>
                        <a:spcPct val="150000"/>
                      </a:lnSpc>
                    </a:pPr>
                    <a:r>
                      <a:rPr lang="en-US" sz="1400" b="1" dirty="0">
                        <a:solidFill>
                          <a:schemeClr val="accent6">
                            <a:lumMod val="50000"/>
                          </a:schemeClr>
                        </a:solidFill>
                      </a:rPr>
                      <a:t>Name’ </a:t>
                    </a:r>
                  </a:p>
                  <a:p>
                    <a:pPr>
                      <a:lnSpc>
                        <a:spcPct val="150000"/>
                      </a:lnSpc>
                    </a:pPr>
                    <a:r>
                      <a:rPr lang="en-US" sz="1400" b="1" dirty="0">
                        <a:solidFill>
                          <a:schemeClr val="accent6">
                            <a:lumMod val="50000"/>
                          </a:schemeClr>
                        </a:solidFill>
                      </a:rPr>
                      <a:t>'Region’ </a:t>
                    </a:r>
                  </a:p>
                  <a:p>
                    <a:pPr>
                      <a:lnSpc>
                        <a:spcPct val="150000"/>
                      </a:lnSpc>
                    </a:pPr>
                    <a:r>
                      <a:rPr lang="en-US" sz="1400" b="1" dirty="0">
                        <a:solidFill>
                          <a:schemeClr val="accent6">
                            <a:lumMod val="50000"/>
                          </a:schemeClr>
                        </a:solidFill>
                      </a:rPr>
                      <a:t>'state’ </a:t>
                    </a:r>
                  </a:p>
                  <a:p>
                    <a:pPr>
                      <a:lnSpc>
                        <a:spcPct val="150000"/>
                      </a:lnSpc>
                    </a:pPr>
                    <a:r>
                      <a:rPr lang="en-US" sz="1400" b="1" dirty="0">
                        <a:solidFill>
                          <a:schemeClr val="accent6">
                            <a:lumMod val="50000"/>
                          </a:schemeClr>
                        </a:solidFill>
                      </a:rPr>
                      <a:t>'</a:t>
                    </a:r>
                    <a:r>
                      <a:rPr lang="en-US" sz="1400" b="1" dirty="0" err="1">
                        <a:solidFill>
                          <a:schemeClr val="accent6">
                            <a:lumMod val="50000"/>
                          </a:schemeClr>
                        </a:solidFill>
                      </a:rPr>
                      <a:t>summit_elev</a:t>
                    </a:r>
                    <a:r>
                      <a:rPr lang="en-US" sz="1400" b="1" dirty="0">
                        <a:solidFill>
                          <a:schemeClr val="accent6">
                            <a:lumMod val="50000"/>
                          </a:schemeClr>
                        </a:solidFill>
                      </a:rPr>
                      <a:t>’</a:t>
                    </a:r>
                  </a:p>
                  <a:p>
                    <a:pPr>
                      <a:lnSpc>
                        <a:spcPct val="150000"/>
                      </a:lnSpc>
                    </a:pPr>
                    <a:r>
                      <a:rPr lang="en-US" sz="1400" b="1" dirty="0">
                        <a:solidFill>
                          <a:schemeClr val="accent6">
                            <a:lumMod val="50000"/>
                          </a:schemeClr>
                        </a:solidFill>
                      </a:rPr>
                      <a:t> '</a:t>
                    </a:r>
                    <a:r>
                      <a:rPr lang="en-US" sz="1400" b="1" dirty="0" err="1">
                        <a:solidFill>
                          <a:schemeClr val="accent6">
                            <a:lumMod val="50000"/>
                          </a:schemeClr>
                        </a:solidFill>
                      </a:rPr>
                      <a:t>vertical_drop</a:t>
                    </a:r>
                    <a:r>
                      <a:rPr lang="en-US" sz="1400" b="1" dirty="0">
                        <a:solidFill>
                          <a:schemeClr val="accent6">
                            <a:lumMod val="50000"/>
                          </a:schemeClr>
                        </a:solidFill>
                      </a:rPr>
                      <a:t>’ </a:t>
                    </a:r>
                  </a:p>
                  <a:p>
                    <a:pPr>
                      <a:lnSpc>
                        <a:spcPct val="150000"/>
                      </a:lnSpc>
                    </a:pPr>
                    <a:r>
                      <a:rPr lang="en-US" sz="1400" b="1" dirty="0">
                        <a:solidFill>
                          <a:schemeClr val="accent6">
                            <a:lumMod val="50000"/>
                          </a:schemeClr>
                        </a:solidFill>
                      </a:rPr>
                      <a:t>'</a:t>
                    </a:r>
                    <a:r>
                      <a:rPr lang="en-US" sz="1400" b="1" dirty="0" err="1">
                        <a:solidFill>
                          <a:schemeClr val="accent6">
                            <a:lumMod val="50000"/>
                          </a:schemeClr>
                        </a:solidFill>
                      </a:rPr>
                      <a:t>base_elev</a:t>
                    </a:r>
                    <a:r>
                      <a:rPr lang="en-US" sz="1400" b="1" dirty="0">
                        <a:solidFill>
                          <a:schemeClr val="accent6">
                            <a:lumMod val="50000"/>
                          </a:schemeClr>
                        </a:solidFill>
                      </a:rPr>
                      <a:t>’</a:t>
                    </a:r>
                  </a:p>
                  <a:p>
                    <a:pPr>
                      <a:lnSpc>
                        <a:spcPct val="150000"/>
                      </a:lnSpc>
                    </a:pPr>
                    <a:r>
                      <a:rPr lang="en-US" sz="1400" b="1" dirty="0">
                        <a:solidFill>
                          <a:schemeClr val="accent6">
                            <a:lumMod val="50000"/>
                          </a:schemeClr>
                        </a:solidFill>
                      </a:rPr>
                      <a:t> 'trams’</a:t>
                    </a:r>
                  </a:p>
                  <a:p>
                    <a:pPr>
                      <a:lnSpc>
                        <a:spcPct val="150000"/>
                      </a:lnSpc>
                    </a:pPr>
                    <a:r>
                      <a:rPr lang="en-US" sz="1400" b="1" dirty="0">
                        <a:solidFill>
                          <a:schemeClr val="accent6">
                            <a:lumMod val="50000"/>
                          </a:schemeClr>
                        </a:solidFill>
                      </a:rPr>
                      <a:t> '</a:t>
                    </a:r>
                    <a:r>
                      <a:rPr lang="en-US" sz="1400" b="1" dirty="0" err="1">
                        <a:solidFill>
                          <a:schemeClr val="accent6">
                            <a:lumMod val="50000"/>
                          </a:schemeClr>
                        </a:solidFill>
                      </a:rPr>
                      <a:t>fastEight</a:t>
                    </a:r>
                    <a:r>
                      <a:rPr lang="en-US" sz="1400" b="1" dirty="0">
                        <a:solidFill>
                          <a:schemeClr val="accent6">
                            <a:lumMod val="50000"/>
                          </a:schemeClr>
                        </a:solidFill>
                      </a:rPr>
                      <a:t>’ </a:t>
                    </a:r>
                    <a:r>
                      <a:rPr lang="en-US" sz="1400" dirty="0"/>
                      <a:t>50% null</a:t>
                    </a:r>
                    <a:endParaRPr lang="en-US" sz="1400" b="1" dirty="0">
                      <a:solidFill>
                        <a:schemeClr val="accent6">
                          <a:lumMod val="50000"/>
                        </a:schemeClr>
                      </a:solidFill>
                    </a:endParaRPr>
                  </a:p>
                  <a:p>
                    <a:pPr>
                      <a:lnSpc>
                        <a:spcPct val="150000"/>
                      </a:lnSpc>
                    </a:pPr>
                    <a:r>
                      <a:rPr lang="en-US" sz="1400" b="1" dirty="0">
                        <a:solidFill>
                          <a:schemeClr val="accent6">
                            <a:lumMod val="50000"/>
                          </a:schemeClr>
                        </a:solidFill>
                      </a:rPr>
                      <a:t>'</a:t>
                    </a:r>
                    <a:r>
                      <a:rPr lang="en-US" sz="1400" b="1" dirty="0" err="1">
                        <a:solidFill>
                          <a:schemeClr val="accent6">
                            <a:lumMod val="50000"/>
                          </a:schemeClr>
                        </a:solidFill>
                      </a:rPr>
                      <a:t>fastSixes</a:t>
                    </a:r>
                    <a:r>
                      <a:rPr lang="en-US" sz="1400" b="1" dirty="0">
                        <a:solidFill>
                          <a:schemeClr val="accent6">
                            <a:lumMod val="50000"/>
                          </a:schemeClr>
                        </a:solidFill>
                      </a:rPr>
                      <a:t>’</a:t>
                    </a:r>
                  </a:p>
                  <a:p>
                    <a:pPr>
                      <a:lnSpc>
                        <a:spcPct val="150000"/>
                      </a:lnSpc>
                    </a:pPr>
                    <a:r>
                      <a:rPr lang="en-US" sz="1400" b="1" dirty="0">
                        <a:solidFill>
                          <a:schemeClr val="accent6">
                            <a:lumMod val="50000"/>
                          </a:schemeClr>
                        </a:solidFill>
                      </a:rPr>
                      <a:t> '</a:t>
                    </a:r>
                    <a:r>
                      <a:rPr lang="en-US" sz="1400" b="1" dirty="0" err="1">
                        <a:solidFill>
                          <a:schemeClr val="accent6">
                            <a:lumMod val="50000"/>
                          </a:schemeClr>
                        </a:solidFill>
                      </a:rPr>
                      <a:t>fastQuads</a:t>
                    </a:r>
                    <a:r>
                      <a:rPr lang="en-US" sz="1400" b="1" dirty="0">
                        <a:solidFill>
                          <a:schemeClr val="accent6">
                            <a:lumMod val="50000"/>
                          </a:schemeClr>
                        </a:solidFill>
                      </a:rPr>
                      <a:t>’</a:t>
                    </a:r>
                  </a:p>
                  <a:p>
                    <a:pPr>
                      <a:lnSpc>
                        <a:spcPct val="150000"/>
                      </a:lnSpc>
                    </a:pPr>
                    <a:r>
                      <a:rPr lang="en-US" sz="1400" b="1" dirty="0">
                        <a:solidFill>
                          <a:schemeClr val="accent6">
                            <a:lumMod val="50000"/>
                          </a:schemeClr>
                        </a:solidFill>
                      </a:rPr>
                      <a:t>'quad’, </a:t>
                    </a:r>
                  </a:p>
                  <a:p>
                    <a:pPr>
                      <a:lnSpc>
                        <a:spcPct val="150000"/>
                      </a:lnSpc>
                    </a:pPr>
                    <a:r>
                      <a:rPr lang="en-US" sz="1400" b="1" dirty="0">
                        <a:solidFill>
                          <a:schemeClr val="accent6">
                            <a:lumMod val="50000"/>
                          </a:schemeClr>
                        </a:solidFill>
                      </a:rPr>
                      <a:t>'triple’</a:t>
                    </a:r>
                  </a:p>
                  <a:p>
                    <a:pPr>
                      <a:lnSpc>
                        <a:spcPct val="150000"/>
                      </a:lnSpc>
                    </a:pPr>
                    <a:r>
                      <a:rPr lang="en-US" sz="1400" b="1" dirty="0">
                        <a:solidFill>
                          <a:schemeClr val="accent6">
                            <a:lumMod val="50000"/>
                          </a:schemeClr>
                        </a:solidFill>
                      </a:rPr>
                      <a:t> 'double’</a:t>
                    </a:r>
                  </a:p>
                  <a:p>
                    <a:pPr>
                      <a:lnSpc>
                        <a:spcPct val="150000"/>
                      </a:lnSpc>
                    </a:pPr>
                    <a:r>
                      <a:rPr lang="en-US" sz="1400" b="1" dirty="0">
                        <a:solidFill>
                          <a:schemeClr val="accent6">
                            <a:lumMod val="50000"/>
                          </a:schemeClr>
                        </a:solidFill>
                      </a:rPr>
                      <a:t> 'surface’</a:t>
                    </a:r>
                  </a:p>
                </p:txBody>
              </p:sp>
              <p:sp>
                <p:nvSpPr>
                  <p:cNvPr id="6" name="TextBox 5">
                    <a:extLst>
                      <a:ext uri="{FF2B5EF4-FFF2-40B4-BE49-F238E27FC236}">
                        <a16:creationId xmlns:a16="http://schemas.microsoft.com/office/drawing/2014/main" id="{C7A1D407-D797-BA44-86ED-EDB17A310D41}"/>
                      </a:ext>
                    </a:extLst>
                  </p:cNvPr>
                  <p:cNvSpPr txBox="1"/>
                  <p:nvPr/>
                </p:nvSpPr>
                <p:spPr>
                  <a:xfrm>
                    <a:off x="7216508" y="2256439"/>
                    <a:ext cx="2305050" cy="4985980"/>
                  </a:xfrm>
                  <a:prstGeom prst="rect">
                    <a:avLst/>
                  </a:prstGeom>
                  <a:noFill/>
                </p:spPr>
                <p:txBody>
                  <a:bodyPr wrap="square" rtlCol="0">
                    <a:spAutoFit/>
                  </a:bodyPr>
                  <a:lstStyle/>
                  <a:p>
                    <a:pPr lvl="0">
                      <a:lnSpc>
                        <a:spcPct val="150000"/>
                      </a:lnSpc>
                    </a:pPr>
                    <a:r>
                      <a:rPr lang="en-US" sz="1400" dirty="0">
                        <a:solidFill>
                          <a:prstClr val="black"/>
                        </a:solidFill>
                      </a:rPr>
                      <a:t> </a:t>
                    </a:r>
                    <a:r>
                      <a:rPr lang="en-US" sz="1400" b="1" dirty="0">
                        <a:solidFill>
                          <a:schemeClr val="accent6">
                            <a:lumMod val="50000"/>
                          </a:schemeClr>
                        </a:solidFill>
                      </a:rPr>
                      <a:t>'Runs’</a:t>
                    </a:r>
                  </a:p>
                  <a:p>
                    <a:pPr lvl="0">
                      <a:lnSpc>
                        <a:spcPct val="150000"/>
                      </a:lnSpc>
                    </a:pPr>
                    <a:r>
                      <a:rPr lang="en-US" sz="1400" b="1" dirty="0">
                        <a:solidFill>
                          <a:schemeClr val="accent6">
                            <a:lumMod val="50000"/>
                          </a:schemeClr>
                        </a:solidFill>
                      </a:rPr>
                      <a:t> '</a:t>
                    </a:r>
                    <a:r>
                      <a:rPr lang="en-US" sz="1400" b="1" dirty="0" err="1">
                        <a:solidFill>
                          <a:schemeClr val="accent6">
                            <a:lumMod val="50000"/>
                          </a:schemeClr>
                        </a:solidFill>
                      </a:rPr>
                      <a:t>TerrainParks</a:t>
                    </a:r>
                    <a:r>
                      <a:rPr lang="en-US" sz="1400" b="1" dirty="0">
                        <a:solidFill>
                          <a:schemeClr val="accent6">
                            <a:lumMod val="50000"/>
                          </a:schemeClr>
                        </a:solidFill>
                      </a:rPr>
                      <a:t>’ '</a:t>
                    </a:r>
                    <a:r>
                      <a:rPr lang="en-US" sz="1400" b="1" dirty="0" err="1">
                        <a:solidFill>
                          <a:schemeClr val="accent6">
                            <a:lumMod val="50000"/>
                          </a:schemeClr>
                        </a:solidFill>
                      </a:rPr>
                      <a:t>LongestRun_mi</a:t>
                    </a:r>
                    <a:r>
                      <a:rPr lang="en-US" sz="1400" b="1" dirty="0">
                        <a:solidFill>
                          <a:schemeClr val="accent6">
                            <a:lumMod val="50000"/>
                          </a:schemeClr>
                        </a:solidFill>
                      </a:rPr>
                      <a:t>' '</a:t>
                    </a:r>
                    <a:r>
                      <a:rPr lang="en-US" sz="1400" b="1" dirty="0" err="1">
                        <a:solidFill>
                          <a:schemeClr val="accent6">
                            <a:lumMod val="50000"/>
                          </a:schemeClr>
                        </a:solidFill>
                      </a:rPr>
                      <a:t>SkiableTerrain_ac</a:t>
                    </a:r>
                    <a:r>
                      <a:rPr lang="en-US" sz="1400" b="1" dirty="0">
                        <a:solidFill>
                          <a:schemeClr val="accent6">
                            <a:lumMod val="50000"/>
                          </a:schemeClr>
                        </a:solidFill>
                      </a:rPr>
                      <a:t>'</a:t>
                    </a:r>
                  </a:p>
                  <a:p>
                    <a:pPr lvl="0">
                      <a:lnSpc>
                        <a:spcPct val="150000"/>
                      </a:lnSpc>
                    </a:pPr>
                    <a:r>
                      <a:rPr lang="en-US" sz="1400" b="1" dirty="0">
                        <a:solidFill>
                          <a:schemeClr val="accent6">
                            <a:lumMod val="50000"/>
                          </a:schemeClr>
                        </a:solidFill>
                      </a:rPr>
                      <a:t>‘Snow </a:t>
                    </a:r>
                    <a:r>
                      <a:rPr lang="en-US" sz="1400" b="1" dirty="0" err="1">
                        <a:solidFill>
                          <a:schemeClr val="accent6">
                            <a:lumMod val="50000"/>
                          </a:schemeClr>
                        </a:solidFill>
                      </a:rPr>
                      <a:t>Making_ac</a:t>
                    </a:r>
                    <a:r>
                      <a:rPr lang="en-US" sz="1400" b="1" dirty="0">
                        <a:solidFill>
                          <a:schemeClr val="accent6">
                            <a:lumMod val="50000"/>
                          </a:schemeClr>
                        </a:solidFill>
                      </a:rPr>
                      <a:t>’ '</a:t>
                    </a:r>
                    <a:r>
                      <a:rPr lang="en-US" sz="1400" b="1" dirty="0" err="1">
                        <a:solidFill>
                          <a:schemeClr val="accent6">
                            <a:lumMod val="50000"/>
                          </a:schemeClr>
                        </a:solidFill>
                      </a:rPr>
                      <a:t>daysOpenLastYear</a:t>
                    </a:r>
                    <a:r>
                      <a:rPr lang="en-US" sz="1400" b="1" dirty="0">
                        <a:solidFill>
                          <a:schemeClr val="accent6">
                            <a:lumMod val="50000"/>
                          </a:schemeClr>
                        </a:solidFill>
                      </a:rPr>
                      <a:t>' '</a:t>
                    </a:r>
                    <a:r>
                      <a:rPr lang="en-US" sz="1400" b="1" dirty="0" err="1">
                        <a:solidFill>
                          <a:schemeClr val="accent6">
                            <a:lumMod val="50000"/>
                          </a:schemeClr>
                        </a:solidFill>
                      </a:rPr>
                      <a:t>yearsOpen</a:t>
                    </a:r>
                    <a:r>
                      <a:rPr lang="en-US" sz="1400" b="1" dirty="0">
                        <a:solidFill>
                          <a:schemeClr val="accent6">
                            <a:lumMod val="50000"/>
                          </a:schemeClr>
                        </a:solidFill>
                      </a:rPr>
                      <a:t>' '</a:t>
                    </a:r>
                    <a:r>
                      <a:rPr lang="en-US" sz="1400" b="1" dirty="0" err="1">
                        <a:solidFill>
                          <a:schemeClr val="accent6">
                            <a:lumMod val="50000"/>
                          </a:schemeClr>
                        </a:solidFill>
                      </a:rPr>
                      <a:t>averageSnowfall</a:t>
                    </a:r>
                    <a:r>
                      <a:rPr lang="en-US" sz="1400" b="1" dirty="0">
                        <a:solidFill>
                          <a:schemeClr val="accent6">
                            <a:lumMod val="50000"/>
                          </a:schemeClr>
                        </a:solidFill>
                      </a:rPr>
                      <a:t>' </a:t>
                    </a:r>
                    <a:r>
                      <a:rPr lang="en-US" sz="1400" b="1" dirty="0">
                        <a:solidFill>
                          <a:srgbClr val="C00000"/>
                        </a:solidFill>
                      </a:rPr>
                      <a:t>'</a:t>
                    </a:r>
                    <a:r>
                      <a:rPr lang="en-US" sz="1600" b="1" dirty="0" err="1">
                        <a:solidFill>
                          <a:srgbClr val="C00000"/>
                        </a:solidFill>
                      </a:rPr>
                      <a:t>AdultWeekday</a:t>
                    </a:r>
                    <a:r>
                      <a:rPr lang="en-US" sz="1600" b="1" dirty="0">
                        <a:solidFill>
                          <a:srgbClr val="C00000"/>
                        </a:solidFill>
                      </a:rPr>
                      <a:t>' '</a:t>
                    </a:r>
                    <a:r>
                      <a:rPr lang="en-US" sz="1600" b="1" dirty="0" err="1">
                        <a:solidFill>
                          <a:srgbClr val="C00000"/>
                        </a:solidFill>
                      </a:rPr>
                      <a:t>AdultWeekend</a:t>
                    </a:r>
                    <a:r>
                      <a:rPr lang="en-US" sz="1600" b="1" dirty="0">
                        <a:solidFill>
                          <a:prstClr val="black"/>
                        </a:solidFill>
                      </a:rPr>
                      <a:t>' </a:t>
                    </a:r>
                    <a:r>
                      <a:rPr lang="en-US" sz="1400" b="1" dirty="0">
                        <a:solidFill>
                          <a:schemeClr val="accent6">
                            <a:lumMod val="50000"/>
                          </a:schemeClr>
                        </a:solidFill>
                      </a:rPr>
                      <a:t>'</a:t>
                    </a:r>
                    <a:r>
                      <a:rPr lang="en-US" sz="1400" b="1" dirty="0" err="1">
                        <a:solidFill>
                          <a:schemeClr val="accent6">
                            <a:lumMod val="50000"/>
                          </a:schemeClr>
                        </a:solidFill>
                      </a:rPr>
                      <a:t>projectedDaysOpen</a:t>
                    </a:r>
                    <a:r>
                      <a:rPr lang="en-US" sz="1400" b="1" dirty="0">
                        <a:solidFill>
                          <a:schemeClr val="accent6">
                            <a:lumMod val="50000"/>
                          </a:schemeClr>
                        </a:solidFill>
                      </a:rPr>
                      <a:t>' '</a:t>
                    </a:r>
                    <a:r>
                      <a:rPr lang="en-US" sz="1400" b="1" dirty="0" err="1">
                        <a:solidFill>
                          <a:schemeClr val="accent6">
                            <a:lumMod val="50000"/>
                          </a:schemeClr>
                        </a:solidFill>
                      </a:rPr>
                      <a:t>NightSkiing_ac</a:t>
                    </a:r>
                    <a:r>
                      <a:rPr lang="en-US" sz="1400" b="1" dirty="0">
                        <a:solidFill>
                          <a:schemeClr val="accent6">
                            <a:lumMod val="50000"/>
                          </a:schemeClr>
                        </a:solidFill>
                      </a:rPr>
                      <a:t>’</a:t>
                    </a:r>
                  </a:p>
                  <a:p>
                    <a:pPr>
                      <a:lnSpc>
                        <a:spcPct val="150000"/>
                      </a:lnSpc>
                    </a:pPr>
                    <a:r>
                      <a:rPr lang="en-US" sz="1400" b="1" dirty="0">
                        <a:solidFill>
                          <a:schemeClr val="accent6">
                            <a:lumMod val="50000"/>
                          </a:schemeClr>
                        </a:solidFill>
                      </a:rPr>
                      <a:t> '</a:t>
                    </a:r>
                    <a:r>
                      <a:rPr lang="en-US" sz="1400" b="1" dirty="0" err="1">
                        <a:solidFill>
                          <a:schemeClr val="accent6">
                            <a:lumMod val="50000"/>
                          </a:schemeClr>
                        </a:solidFill>
                      </a:rPr>
                      <a:t>total_chairs</a:t>
                    </a:r>
                    <a:r>
                      <a:rPr lang="en-US" sz="1400" b="1" dirty="0">
                        <a:solidFill>
                          <a:schemeClr val="accent6">
                            <a:lumMod val="50000"/>
                          </a:schemeClr>
                        </a:solidFill>
                      </a:rPr>
                      <a:t>’</a:t>
                    </a:r>
                  </a:p>
                  <a:p>
                    <a:pPr lvl="0">
                      <a:lnSpc>
                        <a:spcPct val="150000"/>
                      </a:lnSpc>
                    </a:pPr>
                    <a:endParaRPr lang="en-US" sz="1400" dirty="0">
                      <a:solidFill>
                        <a:prstClr val="black"/>
                      </a:solidFill>
                    </a:endParaRPr>
                  </a:p>
                  <a:p>
                    <a:endParaRPr lang="en-US" dirty="0"/>
                  </a:p>
                </p:txBody>
              </p:sp>
            </p:grpSp>
            <p:sp>
              <p:nvSpPr>
                <p:cNvPr id="12" name="TextBox 11">
                  <a:extLst>
                    <a:ext uri="{FF2B5EF4-FFF2-40B4-BE49-F238E27FC236}">
                      <a16:creationId xmlns:a16="http://schemas.microsoft.com/office/drawing/2014/main" id="{91EBCDBD-22A2-E748-A2B2-BDD06132D76A}"/>
                    </a:ext>
                  </a:extLst>
                </p:cNvPr>
                <p:cNvSpPr txBox="1"/>
                <p:nvPr/>
              </p:nvSpPr>
              <p:spPr>
                <a:xfrm>
                  <a:off x="6680277" y="4953944"/>
                  <a:ext cx="1828800" cy="523220"/>
                </a:xfrm>
                <a:prstGeom prst="rect">
                  <a:avLst/>
                </a:prstGeom>
                <a:noFill/>
              </p:spPr>
              <p:txBody>
                <a:bodyPr wrap="square" rtlCol="0">
                  <a:spAutoFit/>
                </a:bodyPr>
                <a:lstStyle/>
                <a:p>
                  <a:r>
                    <a:rPr lang="en-US" sz="1400" b="1" dirty="0"/>
                    <a:t>Prime features: </a:t>
                  </a:r>
                  <a:r>
                    <a:rPr lang="en-US" sz="1400" dirty="0"/>
                    <a:t>15-16% null</a:t>
                  </a:r>
                </a:p>
              </p:txBody>
            </p:sp>
            <p:sp>
              <p:nvSpPr>
                <p:cNvPr id="13" name="TextBox 12">
                  <a:extLst>
                    <a:ext uri="{FF2B5EF4-FFF2-40B4-BE49-F238E27FC236}">
                      <a16:creationId xmlns:a16="http://schemas.microsoft.com/office/drawing/2014/main" id="{54124853-C017-BD4B-9117-2DBED75EBE12}"/>
                    </a:ext>
                  </a:extLst>
                </p:cNvPr>
                <p:cNvSpPr txBox="1"/>
                <p:nvPr/>
              </p:nvSpPr>
              <p:spPr>
                <a:xfrm>
                  <a:off x="6597086" y="2932111"/>
                  <a:ext cx="1828800" cy="307777"/>
                </a:xfrm>
                <a:prstGeom prst="rect">
                  <a:avLst/>
                </a:prstGeom>
                <a:noFill/>
              </p:spPr>
              <p:txBody>
                <a:bodyPr wrap="square" rtlCol="0">
                  <a:spAutoFit/>
                </a:bodyPr>
                <a:lstStyle/>
                <a:p>
                  <a:r>
                    <a:rPr lang="en-US" sz="1400" b="1" dirty="0"/>
                    <a:t>Potential features</a:t>
                  </a:r>
                </a:p>
              </p:txBody>
            </p:sp>
          </p:grpSp>
          <p:grpSp>
            <p:nvGrpSpPr>
              <p:cNvPr id="8" name="Group 7">
                <a:extLst>
                  <a:ext uri="{FF2B5EF4-FFF2-40B4-BE49-F238E27FC236}">
                    <a16:creationId xmlns:a16="http://schemas.microsoft.com/office/drawing/2014/main" id="{EB3C6A0D-8EC0-D94C-AA67-74FDB5A66884}"/>
                  </a:ext>
                </a:extLst>
              </p:cNvPr>
              <p:cNvGrpSpPr/>
              <p:nvPr/>
            </p:nvGrpSpPr>
            <p:grpSpPr>
              <a:xfrm>
                <a:off x="512166" y="3554106"/>
                <a:ext cx="2537639" cy="950054"/>
                <a:chOff x="512166" y="3554106"/>
                <a:chExt cx="2537639" cy="950054"/>
              </a:xfrm>
            </p:grpSpPr>
            <p:cxnSp>
              <p:nvCxnSpPr>
                <p:cNvPr id="9" name="Straight Arrow Connector 8">
                  <a:extLst>
                    <a:ext uri="{FF2B5EF4-FFF2-40B4-BE49-F238E27FC236}">
                      <a16:creationId xmlns:a16="http://schemas.microsoft.com/office/drawing/2014/main" id="{992866E7-2D86-C249-8843-62E05FE538E4}"/>
                    </a:ext>
                  </a:extLst>
                </p:cNvPr>
                <p:cNvCxnSpPr>
                  <a:cxnSpLocks/>
                </p:cNvCxnSpPr>
                <p:nvPr/>
              </p:nvCxnSpPr>
              <p:spPr>
                <a:xfrm>
                  <a:off x="1771650" y="4135261"/>
                  <a:ext cx="1219200" cy="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B6F774A9-389D-1E49-9024-CEC82BC5A64F}"/>
                    </a:ext>
                  </a:extLst>
                </p:cNvPr>
                <p:cNvSpPr txBox="1"/>
                <p:nvPr/>
              </p:nvSpPr>
              <p:spPr>
                <a:xfrm>
                  <a:off x="1563905" y="3554106"/>
                  <a:ext cx="1485900" cy="523220"/>
                </a:xfrm>
                <a:prstGeom prst="rect">
                  <a:avLst/>
                </a:prstGeom>
                <a:noFill/>
              </p:spPr>
              <p:txBody>
                <a:bodyPr wrap="square" rtlCol="0">
                  <a:spAutoFit/>
                </a:bodyPr>
                <a:lstStyle/>
                <a:p>
                  <a:pPr algn="ctr"/>
                  <a:r>
                    <a:rPr lang="en-US" sz="1400" b="1" dirty="0"/>
                    <a:t>27 Numeric Features</a:t>
                  </a:r>
                </a:p>
              </p:txBody>
            </p:sp>
            <p:grpSp>
              <p:nvGrpSpPr>
                <p:cNvPr id="3" name="Group 2">
                  <a:extLst>
                    <a:ext uri="{FF2B5EF4-FFF2-40B4-BE49-F238E27FC236}">
                      <a16:creationId xmlns:a16="http://schemas.microsoft.com/office/drawing/2014/main" id="{F7E9709A-4BBF-F64E-B8AF-3C5CC898815D}"/>
                    </a:ext>
                  </a:extLst>
                </p:cNvPr>
                <p:cNvGrpSpPr/>
                <p:nvPr/>
              </p:nvGrpSpPr>
              <p:grpSpPr>
                <a:xfrm>
                  <a:off x="512166" y="3855469"/>
                  <a:ext cx="1352550" cy="648691"/>
                  <a:chOff x="512166" y="3855469"/>
                  <a:chExt cx="1352550" cy="648691"/>
                </a:xfrm>
              </p:grpSpPr>
              <p:sp>
                <p:nvSpPr>
                  <p:cNvPr id="4" name="TextBox 3">
                    <a:extLst>
                      <a:ext uri="{FF2B5EF4-FFF2-40B4-BE49-F238E27FC236}">
                        <a16:creationId xmlns:a16="http://schemas.microsoft.com/office/drawing/2014/main" id="{51A9992D-2395-BA4D-A5BF-2AB99B445403}"/>
                      </a:ext>
                    </a:extLst>
                  </p:cNvPr>
                  <p:cNvSpPr txBox="1"/>
                  <p:nvPr/>
                </p:nvSpPr>
                <p:spPr>
                  <a:xfrm>
                    <a:off x="512166" y="3855469"/>
                    <a:ext cx="1092200" cy="369332"/>
                  </a:xfrm>
                  <a:prstGeom prst="rect">
                    <a:avLst/>
                  </a:prstGeom>
                  <a:noFill/>
                </p:spPr>
                <p:txBody>
                  <a:bodyPr wrap="square" rtlCol="0">
                    <a:spAutoFit/>
                  </a:bodyPr>
                  <a:lstStyle/>
                  <a:p>
                    <a:r>
                      <a:rPr lang="en-US" b="1" dirty="0" err="1"/>
                      <a:t>Ski_data</a:t>
                    </a:r>
                    <a:endParaRPr lang="en-US" b="1" dirty="0"/>
                  </a:p>
                </p:txBody>
              </p:sp>
              <p:sp>
                <p:nvSpPr>
                  <p:cNvPr id="14" name="TextBox 13">
                    <a:extLst>
                      <a:ext uri="{FF2B5EF4-FFF2-40B4-BE49-F238E27FC236}">
                        <a16:creationId xmlns:a16="http://schemas.microsoft.com/office/drawing/2014/main" id="{21DC0F77-A4DE-CD4E-849A-9E9A45F61C28}"/>
                      </a:ext>
                    </a:extLst>
                  </p:cNvPr>
                  <p:cNvSpPr txBox="1"/>
                  <p:nvPr/>
                </p:nvSpPr>
                <p:spPr>
                  <a:xfrm>
                    <a:off x="512166" y="4131187"/>
                    <a:ext cx="1352550" cy="372973"/>
                  </a:xfrm>
                  <a:prstGeom prst="rect">
                    <a:avLst/>
                  </a:prstGeom>
                  <a:noFill/>
                </p:spPr>
                <p:txBody>
                  <a:bodyPr wrap="square" rtlCol="0">
                    <a:spAutoFit/>
                  </a:bodyPr>
                  <a:lstStyle/>
                  <a:p>
                    <a:r>
                      <a:rPr lang="en-US" b="1" dirty="0"/>
                      <a:t>330 x 27</a:t>
                    </a:r>
                  </a:p>
                </p:txBody>
              </p:sp>
            </p:grpSp>
          </p:grpSp>
        </p:grpSp>
        <p:sp>
          <p:nvSpPr>
            <p:cNvPr id="16" name="TextBox 15">
              <a:extLst>
                <a:ext uri="{FF2B5EF4-FFF2-40B4-BE49-F238E27FC236}">
                  <a16:creationId xmlns:a16="http://schemas.microsoft.com/office/drawing/2014/main" id="{39C14797-7418-3A46-9A62-76175981CE37}"/>
                </a:ext>
              </a:extLst>
            </p:cNvPr>
            <p:cNvSpPr txBox="1"/>
            <p:nvPr/>
          </p:nvSpPr>
          <p:spPr>
            <a:xfrm>
              <a:off x="1281212" y="2869374"/>
              <a:ext cx="2424363" cy="523220"/>
            </a:xfrm>
            <a:prstGeom prst="rect">
              <a:avLst/>
            </a:prstGeom>
            <a:noFill/>
          </p:spPr>
          <p:txBody>
            <a:bodyPr wrap="square" rtlCol="0">
              <a:spAutoFit/>
            </a:bodyPr>
            <a:lstStyle/>
            <a:p>
              <a:pPr algn="ctr"/>
              <a:r>
                <a:rPr lang="en-US" sz="1400" b="1" dirty="0"/>
                <a:t>Numeric &amp; categorical features</a:t>
              </a:r>
            </a:p>
          </p:txBody>
        </p:sp>
      </p:grpSp>
      <p:sp>
        <p:nvSpPr>
          <p:cNvPr id="17" name="TextBox 16">
            <a:extLst>
              <a:ext uri="{FF2B5EF4-FFF2-40B4-BE49-F238E27FC236}">
                <a16:creationId xmlns:a16="http://schemas.microsoft.com/office/drawing/2014/main" id="{5506D67C-5340-1A41-BD8C-E1C684ED70D4}"/>
              </a:ext>
            </a:extLst>
          </p:cNvPr>
          <p:cNvSpPr txBox="1"/>
          <p:nvPr/>
        </p:nvSpPr>
        <p:spPr>
          <a:xfrm>
            <a:off x="8129311" y="4477936"/>
            <a:ext cx="3987800" cy="1384995"/>
          </a:xfrm>
          <a:prstGeom prst="rect">
            <a:avLst/>
          </a:prstGeom>
          <a:noFill/>
        </p:spPr>
        <p:txBody>
          <a:bodyPr wrap="square" rtlCol="0">
            <a:spAutoFit/>
          </a:bodyPr>
          <a:lstStyle/>
          <a:p>
            <a:pPr algn="ctr"/>
            <a:r>
              <a:rPr lang="en-US" b="1" dirty="0"/>
              <a:t> </a:t>
            </a:r>
            <a:r>
              <a:rPr lang="en-US" sz="1600" b="1" dirty="0"/>
              <a:t>How is geography affecting the resort business? :</a:t>
            </a:r>
          </a:p>
          <a:p>
            <a:pPr algn="ctr"/>
            <a:r>
              <a:rPr lang="en-US" sz="1600" b="1" dirty="0"/>
              <a:t>Average weekend and weekday price by state</a:t>
            </a:r>
          </a:p>
          <a:p>
            <a:pPr algn="ctr"/>
            <a:endParaRPr lang="en-US" b="1" dirty="0"/>
          </a:p>
        </p:txBody>
      </p:sp>
      <p:sp>
        <p:nvSpPr>
          <p:cNvPr id="19" name="Rectangle 18">
            <a:extLst>
              <a:ext uri="{FF2B5EF4-FFF2-40B4-BE49-F238E27FC236}">
                <a16:creationId xmlns:a16="http://schemas.microsoft.com/office/drawing/2014/main" id="{2F290B66-8F35-3E40-96A6-07183CD26E73}"/>
              </a:ext>
            </a:extLst>
          </p:cNvPr>
          <p:cNvSpPr/>
          <p:nvPr/>
        </p:nvSpPr>
        <p:spPr>
          <a:xfrm>
            <a:off x="3920559" y="138707"/>
            <a:ext cx="4008470" cy="400110"/>
          </a:xfrm>
          <a:prstGeom prst="rect">
            <a:avLst/>
          </a:prstGeom>
        </p:spPr>
        <p:txBody>
          <a:bodyPr wrap="none">
            <a:spAutoFit/>
          </a:bodyPr>
          <a:lstStyle/>
          <a:p>
            <a:pPr algn="ctr"/>
            <a:r>
              <a:rPr lang="en-US" sz="2000" b="1" dirty="0"/>
              <a:t>Data wrangling: Steps and summary</a:t>
            </a:r>
          </a:p>
        </p:txBody>
      </p:sp>
    </p:spTree>
    <p:extLst>
      <p:ext uri="{BB962C8B-B14F-4D97-AF65-F5344CB8AC3E}">
        <p14:creationId xmlns:p14="http://schemas.microsoft.com/office/powerpoint/2010/main" val="2792521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822495-2BB7-5A46-9D25-4B613251C072}"/>
              </a:ext>
            </a:extLst>
          </p:cNvPr>
          <p:cNvSpPr txBox="1"/>
          <p:nvPr/>
        </p:nvSpPr>
        <p:spPr>
          <a:xfrm>
            <a:off x="1892300" y="215900"/>
            <a:ext cx="9372600" cy="646331"/>
          </a:xfrm>
          <a:prstGeom prst="rect">
            <a:avLst/>
          </a:prstGeom>
          <a:noFill/>
        </p:spPr>
        <p:txBody>
          <a:bodyPr wrap="square" rtlCol="0">
            <a:spAutoFit/>
          </a:bodyPr>
          <a:lstStyle/>
          <a:p>
            <a:pPr algn="ctr"/>
            <a:r>
              <a:rPr lang="en-US" b="1" dirty="0"/>
              <a:t>Numeric features data cleaning &gt; </a:t>
            </a:r>
            <a:r>
              <a:rPr lang="en-US" sz="1600" b="1" dirty="0"/>
              <a:t>Derive State-wide Summary Statistics For Our Market Segment</a:t>
            </a:r>
          </a:p>
          <a:p>
            <a:pPr algn="ctr"/>
            <a:endParaRPr lang="en-US" b="1" dirty="0"/>
          </a:p>
        </p:txBody>
      </p:sp>
      <p:pic>
        <p:nvPicPr>
          <p:cNvPr id="4" name="Picture 3">
            <a:extLst>
              <a:ext uri="{FF2B5EF4-FFF2-40B4-BE49-F238E27FC236}">
                <a16:creationId xmlns:a16="http://schemas.microsoft.com/office/drawing/2014/main" id="{A82ED3DB-8396-794A-B3FD-1BDDF9B21944}"/>
              </a:ext>
            </a:extLst>
          </p:cNvPr>
          <p:cNvPicPr>
            <a:picLocks noChangeAspect="1"/>
          </p:cNvPicPr>
          <p:nvPr/>
        </p:nvPicPr>
        <p:blipFill>
          <a:blip r:embed="rId2"/>
          <a:stretch>
            <a:fillRect/>
          </a:stretch>
        </p:blipFill>
        <p:spPr>
          <a:xfrm>
            <a:off x="901700" y="717550"/>
            <a:ext cx="7099300" cy="4781492"/>
          </a:xfrm>
          <a:prstGeom prst="rect">
            <a:avLst/>
          </a:prstGeom>
        </p:spPr>
      </p:pic>
      <p:sp>
        <p:nvSpPr>
          <p:cNvPr id="5" name="TextBox 4">
            <a:extLst>
              <a:ext uri="{FF2B5EF4-FFF2-40B4-BE49-F238E27FC236}">
                <a16:creationId xmlns:a16="http://schemas.microsoft.com/office/drawing/2014/main" id="{03ED2AC7-C91F-5948-9652-5BBCE54F52A1}"/>
              </a:ext>
            </a:extLst>
          </p:cNvPr>
          <p:cNvSpPr txBox="1"/>
          <p:nvPr/>
        </p:nvSpPr>
        <p:spPr>
          <a:xfrm>
            <a:off x="1962150" y="5816026"/>
            <a:ext cx="4978400" cy="369332"/>
          </a:xfrm>
          <a:prstGeom prst="rect">
            <a:avLst/>
          </a:prstGeom>
          <a:noFill/>
        </p:spPr>
        <p:txBody>
          <a:bodyPr wrap="square" rtlCol="0">
            <a:spAutoFit/>
          </a:bodyPr>
          <a:lstStyle/>
          <a:p>
            <a:r>
              <a:rPr lang="en-US" dirty="0"/>
              <a:t>Distribution of Numeric features after data cleaning</a:t>
            </a:r>
          </a:p>
        </p:txBody>
      </p:sp>
    </p:spTree>
    <p:extLst>
      <p:ext uri="{BB962C8B-B14F-4D97-AF65-F5344CB8AC3E}">
        <p14:creationId xmlns:p14="http://schemas.microsoft.com/office/powerpoint/2010/main" val="26989643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0DC2C1-714A-CF48-8DD0-772103883F5C}"/>
              </a:ext>
            </a:extLst>
          </p:cNvPr>
          <p:cNvSpPr txBox="1"/>
          <p:nvPr/>
        </p:nvSpPr>
        <p:spPr>
          <a:xfrm>
            <a:off x="2997200" y="103990"/>
            <a:ext cx="5486400" cy="400110"/>
          </a:xfrm>
          <a:prstGeom prst="rect">
            <a:avLst/>
          </a:prstGeom>
          <a:noFill/>
        </p:spPr>
        <p:txBody>
          <a:bodyPr wrap="square" rtlCol="0">
            <a:spAutoFit/>
          </a:bodyPr>
          <a:lstStyle/>
          <a:p>
            <a:pPr algn="ctr"/>
            <a:r>
              <a:rPr lang="en-US" sz="2000" b="1" dirty="0"/>
              <a:t>Exploratory Data Analysis</a:t>
            </a:r>
          </a:p>
        </p:txBody>
      </p:sp>
      <p:sp>
        <p:nvSpPr>
          <p:cNvPr id="4" name="TextBox 3">
            <a:extLst>
              <a:ext uri="{FF2B5EF4-FFF2-40B4-BE49-F238E27FC236}">
                <a16:creationId xmlns:a16="http://schemas.microsoft.com/office/drawing/2014/main" id="{1A332156-DA2F-B64E-ACE4-A6194E15E96C}"/>
              </a:ext>
            </a:extLst>
          </p:cNvPr>
          <p:cNvSpPr txBox="1"/>
          <p:nvPr/>
        </p:nvSpPr>
        <p:spPr>
          <a:xfrm>
            <a:off x="712666" y="512207"/>
            <a:ext cx="10473592" cy="646331"/>
          </a:xfrm>
          <a:prstGeom prst="rect">
            <a:avLst/>
          </a:prstGeom>
          <a:noFill/>
        </p:spPr>
        <p:txBody>
          <a:bodyPr wrap="square" rtlCol="0">
            <a:spAutoFit/>
          </a:bodyPr>
          <a:lstStyle/>
          <a:p>
            <a:r>
              <a:rPr lang="en-US" b="1" dirty="0"/>
              <a:t>Questions: How can the state population data help in understanding the market&gt; resort density </a:t>
            </a:r>
            <a:r>
              <a:rPr lang="en-US" b="1" dirty="0" err="1"/>
              <a:t>w.r.t</a:t>
            </a:r>
            <a:r>
              <a:rPr lang="en-US" b="1" dirty="0"/>
              <a:t> population and area made sense?</a:t>
            </a:r>
          </a:p>
        </p:txBody>
      </p:sp>
      <p:sp>
        <p:nvSpPr>
          <p:cNvPr id="8" name="Rectangle 7">
            <a:extLst>
              <a:ext uri="{FF2B5EF4-FFF2-40B4-BE49-F238E27FC236}">
                <a16:creationId xmlns:a16="http://schemas.microsoft.com/office/drawing/2014/main" id="{0F7A6F38-90F0-0C45-8C04-7821C05B15E0}"/>
              </a:ext>
            </a:extLst>
          </p:cNvPr>
          <p:cNvSpPr/>
          <p:nvPr/>
        </p:nvSpPr>
        <p:spPr>
          <a:xfrm>
            <a:off x="712666" y="1166645"/>
            <a:ext cx="10998688" cy="584775"/>
          </a:xfrm>
          <a:prstGeom prst="rect">
            <a:avLst/>
          </a:prstGeom>
        </p:spPr>
        <p:txBody>
          <a:bodyPr wrap="square">
            <a:spAutoFit/>
          </a:bodyPr>
          <a:lstStyle/>
          <a:p>
            <a:pPr marL="285750" indent="-285750">
              <a:buFont typeface="Arial" panose="020B0604020202020204" pitchFamily="34" charset="0"/>
              <a:buChar char="•"/>
            </a:pPr>
            <a:r>
              <a:rPr lang="en-US" sz="1600" dirty="0"/>
              <a:t>Inclusion of State population data brings new features: Total state area, Total state population, Resorts per state, Total skiable area, Total night skiing area, Total days open</a:t>
            </a:r>
          </a:p>
        </p:txBody>
      </p:sp>
      <p:sp>
        <p:nvSpPr>
          <p:cNvPr id="10" name="TextBox 9">
            <a:extLst>
              <a:ext uri="{FF2B5EF4-FFF2-40B4-BE49-F238E27FC236}">
                <a16:creationId xmlns:a16="http://schemas.microsoft.com/office/drawing/2014/main" id="{4CAE0358-EB67-1446-A3E5-CB9433D458CA}"/>
              </a:ext>
            </a:extLst>
          </p:cNvPr>
          <p:cNvSpPr txBox="1"/>
          <p:nvPr/>
        </p:nvSpPr>
        <p:spPr>
          <a:xfrm>
            <a:off x="712666" y="1961537"/>
            <a:ext cx="10922001" cy="369332"/>
          </a:xfrm>
          <a:prstGeom prst="rect">
            <a:avLst/>
          </a:prstGeom>
          <a:noFill/>
        </p:spPr>
        <p:txBody>
          <a:bodyPr wrap="square" rtlCol="0">
            <a:spAutoFit/>
          </a:bodyPr>
          <a:lstStyle/>
          <a:p>
            <a:pPr algn="ctr"/>
            <a:r>
              <a:rPr lang="en-US" b="1" dirty="0">
                <a:solidFill>
                  <a:srgbClr val="C00000"/>
                </a:solidFill>
              </a:rPr>
              <a:t>To disentangle  interconnected web of feature relationships  </a:t>
            </a:r>
            <a:r>
              <a:rPr lang="en-US" b="1" u="sng" dirty="0">
                <a:solidFill>
                  <a:srgbClr val="C00000"/>
                </a:solidFill>
              </a:rPr>
              <a:t>P</a:t>
            </a:r>
            <a:r>
              <a:rPr lang="en-US" b="1" u="sng" dirty="0">
                <a:solidFill>
                  <a:srgbClr val="C00000"/>
                </a:solidFill>
                <a:hlinkClick r:id="rId2">
                  <a:extLst>
                    <a:ext uri="{A12FA001-AC4F-418D-AE19-62706E023703}">
                      <ahyp:hlinkClr xmlns:ahyp="http://schemas.microsoft.com/office/drawing/2018/hyperlinkcolor" val="tx"/>
                    </a:ext>
                  </a:extLst>
                </a:hlinkClick>
              </a:rPr>
              <a:t>rinciple Components Analysis</a:t>
            </a:r>
            <a:r>
              <a:rPr lang="en-US" b="1" dirty="0">
                <a:solidFill>
                  <a:srgbClr val="C00000"/>
                </a:solidFill>
              </a:rPr>
              <a:t> (PCA) was done</a:t>
            </a:r>
          </a:p>
        </p:txBody>
      </p:sp>
      <p:grpSp>
        <p:nvGrpSpPr>
          <p:cNvPr id="11" name="Group 10">
            <a:extLst>
              <a:ext uri="{FF2B5EF4-FFF2-40B4-BE49-F238E27FC236}">
                <a16:creationId xmlns:a16="http://schemas.microsoft.com/office/drawing/2014/main" id="{0F760574-D743-F848-9022-024AA4CD3B55}"/>
              </a:ext>
            </a:extLst>
          </p:cNvPr>
          <p:cNvGrpSpPr/>
          <p:nvPr/>
        </p:nvGrpSpPr>
        <p:grpSpPr>
          <a:xfrm>
            <a:off x="512652" y="2606020"/>
            <a:ext cx="10460148" cy="2583474"/>
            <a:chOff x="1319974" y="361366"/>
            <a:chExt cx="14901272" cy="7272889"/>
          </a:xfrm>
        </p:grpSpPr>
        <p:sp>
          <p:nvSpPr>
            <p:cNvPr id="12" name="TextBox 11">
              <a:extLst>
                <a:ext uri="{FF2B5EF4-FFF2-40B4-BE49-F238E27FC236}">
                  <a16:creationId xmlns:a16="http://schemas.microsoft.com/office/drawing/2014/main" id="{12883E68-8AB5-814E-BB6F-C5190E7FAF67}"/>
                </a:ext>
              </a:extLst>
            </p:cNvPr>
            <p:cNvSpPr txBox="1"/>
            <p:nvPr/>
          </p:nvSpPr>
          <p:spPr>
            <a:xfrm>
              <a:off x="1319974" y="361366"/>
              <a:ext cx="14032851" cy="5718502"/>
            </a:xfrm>
            <a:prstGeom prst="rect">
              <a:avLst/>
            </a:prstGeom>
            <a:noFill/>
          </p:spPr>
          <p:txBody>
            <a:bodyPr wrap="square" rtlCol="0">
              <a:spAutoFit/>
            </a:bodyPr>
            <a:lstStyle/>
            <a:p>
              <a:pPr algn="ctr"/>
              <a:r>
                <a:rPr lang="en-US" b="1" dirty="0"/>
                <a:t>	Basic steps of PCA to Visualize high dimensional data</a:t>
              </a:r>
            </a:p>
            <a:p>
              <a:pPr marL="285750" indent="-285750">
                <a:buFont typeface="Arial" panose="020B0604020202020204" pitchFamily="34" charset="0"/>
                <a:buChar char="•"/>
              </a:pPr>
              <a:r>
                <a:rPr lang="en-US" dirty="0"/>
                <a:t>Scale the data (important here because our features are heterogenous)</a:t>
              </a:r>
            </a:p>
            <a:p>
              <a:pPr marL="285750" indent="-285750">
                <a:buFont typeface="Arial" panose="020B0604020202020204" pitchFamily="34" charset="0"/>
                <a:buChar char="•"/>
              </a:pPr>
              <a:r>
                <a:rPr lang="en-US" dirty="0"/>
                <a:t>Fit the PCA transformation (learn the transformation from the data</a:t>
              </a:r>
            </a:p>
            <a:p>
              <a:pPr marL="285750" indent="-285750">
                <a:buFont typeface="Arial" panose="020B0604020202020204" pitchFamily="34" charset="0"/>
                <a:buChar char="•"/>
              </a:pPr>
              <a:r>
                <a:rPr lang="en-US" dirty="0"/>
                <a:t>Apply the transformation to the data to create the derived feature</a:t>
              </a:r>
            </a:p>
            <a:p>
              <a:pPr marL="285750" indent="-285750">
                <a:buFont typeface="Arial" panose="020B0604020202020204" pitchFamily="34" charset="0"/>
                <a:buChar char="•"/>
              </a:pPr>
              <a:r>
                <a:rPr lang="en-US" dirty="0"/>
                <a:t>(Optionally) use the derived features to look for patterns in the data and explore the coefficients</a:t>
              </a:r>
            </a:p>
            <a:p>
              <a:pPr lvl="2"/>
              <a:endParaRPr lang="en-US" b="1" dirty="0"/>
            </a:p>
            <a:p>
              <a:endParaRPr lang="en-US" dirty="0"/>
            </a:p>
          </p:txBody>
        </p:sp>
        <p:sp>
          <p:nvSpPr>
            <p:cNvPr id="15" name="Rectangle 14">
              <a:extLst>
                <a:ext uri="{FF2B5EF4-FFF2-40B4-BE49-F238E27FC236}">
                  <a16:creationId xmlns:a16="http://schemas.microsoft.com/office/drawing/2014/main" id="{BEC86F5E-B139-AF40-AA03-0504B4B11BF8}"/>
                </a:ext>
              </a:extLst>
            </p:cNvPr>
            <p:cNvSpPr/>
            <p:nvPr/>
          </p:nvSpPr>
          <p:spPr>
            <a:xfrm>
              <a:off x="1604909" y="6681172"/>
              <a:ext cx="14616337" cy="953083"/>
            </a:xfrm>
            <a:prstGeom prst="rect">
              <a:avLst/>
            </a:prstGeom>
          </p:spPr>
          <p:txBody>
            <a:bodyPr wrap="square">
              <a:spAutoFit/>
            </a:bodyPr>
            <a:lstStyle/>
            <a:p>
              <a:r>
                <a:rPr lang="en-US" sz="1600" b="1" dirty="0">
                  <a:solidFill>
                    <a:srgbClr val="000000"/>
                  </a:solidFill>
                  <a:latin typeface="Helvetica Neue" panose="02000503000000020004" pitchFamily="2" charset="0"/>
                </a:rPr>
                <a:t>First two components seem to account for over 75% of the variance, and the first four for over 95%</a:t>
              </a:r>
              <a:endParaRPr lang="en-US" sz="1600" b="1" dirty="0"/>
            </a:p>
          </p:txBody>
        </p:sp>
      </p:grpSp>
      <p:sp>
        <p:nvSpPr>
          <p:cNvPr id="17" name="TextBox 16">
            <a:extLst>
              <a:ext uri="{FF2B5EF4-FFF2-40B4-BE49-F238E27FC236}">
                <a16:creationId xmlns:a16="http://schemas.microsoft.com/office/drawing/2014/main" id="{CE550345-EE1D-C543-A5CB-E482D0450C5B}"/>
              </a:ext>
            </a:extLst>
          </p:cNvPr>
          <p:cNvSpPr txBox="1"/>
          <p:nvPr/>
        </p:nvSpPr>
        <p:spPr>
          <a:xfrm>
            <a:off x="1720851" y="5403089"/>
            <a:ext cx="9251949" cy="369332"/>
          </a:xfrm>
          <a:prstGeom prst="rect">
            <a:avLst/>
          </a:prstGeom>
          <a:noFill/>
        </p:spPr>
        <p:txBody>
          <a:bodyPr wrap="square" rtlCol="0">
            <a:spAutoFit/>
          </a:bodyPr>
          <a:lstStyle/>
          <a:p>
            <a:r>
              <a:rPr lang="en-US" dirty="0"/>
              <a:t>To simplify analyses, a </a:t>
            </a:r>
            <a:r>
              <a:rPr lang="en-US" dirty="0" err="1"/>
              <a:t>dataframe</a:t>
            </a:r>
            <a:r>
              <a:rPr lang="en-US" dirty="0"/>
              <a:t> was created with both </a:t>
            </a:r>
            <a:r>
              <a:rPr lang="en-US" dirty="0" err="1"/>
              <a:t>state_data</a:t>
            </a:r>
            <a:r>
              <a:rPr lang="en-US" dirty="0"/>
              <a:t> and </a:t>
            </a:r>
            <a:r>
              <a:rPr lang="en-US" dirty="0" err="1"/>
              <a:t>ski_data</a:t>
            </a:r>
            <a:endParaRPr lang="en-US" dirty="0"/>
          </a:p>
        </p:txBody>
      </p:sp>
      <p:grpSp>
        <p:nvGrpSpPr>
          <p:cNvPr id="22" name="Group 21">
            <a:extLst>
              <a:ext uri="{FF2B5EF4-FFF2-40B4-BE49-F238E27FC236}">
                <a16:creationId xmlns:a16="http://schemas.microsoft.com/office/drawing/2014/main" id="{DD07E603-99A8-284F-ABCB-0753F0C94CD0}"/>
              </a:ext>
            </a:extLst>
          </p:cNvPr>
          <p:cNvGrpSpPr/>
          <p:nvPr/>
        </p:nvGrpSpPr>
        <p:grpSpPr>
          <a:xfrm>
            <a:off x="2812562" y="667239"/>
            <a:ext cx="6273800" cy="5786920"/>
            <a:chOff x="2812562" y="667239"/>
            <a:chExt cx="6273800" cy="5786920"/>
          </a:xfrm>
        </p:grpSpPr>
        <p:pic>
          <p:nvPicPr>
            <p:cNvPr id="20" name="Picture 19">
              <a:extLst>
                <a:ext uri="{FF2B5EF4-FFF2-40B4-BE49-F238E27FC236}">
                  <a16:creationId xmlns:a16="http://schemas.microsoft.com/office/drawing/2014/main" id="{F3E6B0DC-4A49-E647-AFAB-E326BC7CA344}"/>
                </a:ext>
              </a:extLst>
            </p:cNvPr>
            <p:cNvPicPr>
              <a:picLocks noChangeAspect="1"/>
            </p:cNvPicPr>
            <p:nvPr/>
          </p:nvPicPr>
          <p:blipFill>
            <a:blip r:embed="rId3"/>
            <a:stretch>
              <a:fillRect/>
            </a:stretch>
          </p:blipFill>
          <p:spPr>
            <a:xfrm>
              <a:off x="2812562" y="667239"/>
              <a:ext cx="6273800" cy="5664200"/>
            </a:xfrm>
            <a:prstGeom prst="rect">
              <a:avLst/>
            </a:prstGeom>
            <a:solidFill>
              <a:schemeClr val="bg1"/>
            </a:solidFill>
          </p:spPr>
        </p:pic>
        <p:sp>
          <p:nvSpPr>
            <p:cNvPr id="21" name="Rectangle 20">
              <a:extLst>
                <a:ext uri="{FF2B5EF4-FFF2-40B4-BE49-F238E27FC236}">
                  <a16:creationId xmlns:a16="http://schemas.microsoft.com/office/drawing/2014/main" id="{969E4FC8-20FA-C641-B28A-6C3A7DE2BD50}"/>
                </a:ext>
              </a:extLst>
            </p:cNvPr>
            <p:cNvSpPr/>
            <p:nvPr/>
          </p:nvSpPr>
          <p:spPr>
            <a:xfrm>
              <a:off x="4517764" y="6084827"/>
              <a:ext cx="3311804" cy="369332"/>
            </a:xfrm>
            <a:prstGeom prst="rect">
              <a:avLst/>
            </a:prstGeom>
          </p:spPr>
          <p:txBody>
            <a:bodyPr wrap="none">
              <a:spAutoFit/>
            </a:bodyPr>
            <a:lstStyle/>
            <a:p>
              <a:r>
                <a:rPr lang="en-US" b="1" dirty="0">
                  <a:solidFill>
                    <a:srgbClr val="000000"/>
                  </a:solidFill>
                  <a:latin typeface="Helvetica Neue" panose="02000503000000020004" pitchFamily="2" charset="0"/>
                </a:rPr>
                <a:t>Feature correlation heatmap</a:t>
              </a:r>
              <a:endParaRPr lang="en-US" b="1" i="0" dirty="0">
                <a:solidFill>
                  <a:srgbClr val="000000"/>
                </a:solidFill>
                <a:effectLst/>
                <a:latin typeface="Helvetica Neue" panose="02000503000000020004" pitchFamily="2" charset="0"/>
              </a:endParaRPr>
            </a:p>
          </p:txBody>
        </p:sp>
      </p:grpSp>
    </p:spTree>
    <p:extLst>
      <p:ext uri="{BB962C8B-B14F-4D97-AF65-F5344CB8AC3E}">
        <p14:creationId xmlns:p14="http://schemas.microsoft.com/office/powerpoint/2010/main" val="287953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E78389D-D345-7C4C-9823-6CD9115BE0D8}"/>
              </a:ext>
            </a:extLst>
          </p:cNvPr>
          <p:cNvSpPr/>
          <p:nvPr/>
        </p:nvSpPr>
        <p:spPr>
          <a:xfrm>
            <a:off x="576649" y="360913"/>
            <a:ext cx="6096000" cy="2308324"/>
          </a:xfrm>
          <a:prstGeom prst="rect">
            <a:avLst/>
          </a:prstGeom>
        </p:spPr>
        <p:txBody>
          <a:bodyPr>
            <a:spAutoFit/>
          </a:bodyPr>
          <a:lstStyle/>
          <a:p>
            <a:r>
              <a:rPr lang="en-US" dirty="0"/>
              <a:t>Having merged our state summary features into the ski resort data, added "state resort competition" features:</a:t>
            </a:r>
          </a:p>
          <a:p>
            <a:pPr marL="285750" indent="-285750">
              <a:buFont typeface="Arial" panose="020B0604020202020204" pitchFamily="34" charset="0"/>
              <a:buChar char="•"/>
            </a:pPr>
            <a:r>
              <a:rPr lang="en-US" dirty="0"/>
              <a:t>ratio of resort skiable area to total state skiable area</a:t>
            </a:r>
          </a:p>
          <a:p>
            <a:pPr marL="285750" indent="-285750">
              <a:buFont typeface="Arial" panose="020B0604020202020204" pitchFamily="34" charset="0"/>
              <a:buChar char="•"/>
            </a:pPr>
            <a:r>
              <a:rPr lang="en-US" dirty="0"/>
              <a:t>ratio of resort days open to total state days open</a:t>
            </a:r>
          </a:p>
          <a:p>
            <a:pPr marL="285750" indent="-285750">
              <a:buFont typeface="Arial" panose="020B0604020202020204" pitchFamily="34" charset="0"/>
              <a:buChar char="•"/>
            </a:pPr>
            <a:r>
              <a:rPr lang="en-US" dirty="0"/>
              <a:t>ratio of resort terrain park count to total state terrain park count</a:t>
            </a:r>
          </a:p>
          <a:p>
            <a:pPr marL="285750" indent="-285750">
              <a:buFont typeface="Arial" panose="020B0604020202020204" pitchFamily="34" charset="0"/>
              <a:buChar char="•"/>
            </a:pPr>
            <a:r>
              <a:rPr lang="en-US" dirty="0"/>
              <a:t>ratio of resort night skiing area to total state night skiing area</a:t>
            </a:r>
          </a:p>
        </p:txBody>
      </p:sp>
      <p:grpSp>
        <p:nvGrpSpPr>
          <p:cNvPr id="3" name="Group 2">
            <a:extLst>
              <a:ext uri="{FF2B5EF4-FFF2-40B4-BE49-F238E27FC236}">
                <a16:creationId xmlns:a16="http://schemas.microsoft.com/office/drawing/2014/main" id="{8548B2DD-F3A5-554C-9D7C-4D4047079826}"/>
              </a:ext>
            </a:extLst>
          </p:cNvPr>
          <p:cNvGrpSpPr/>
          <p:nvPr/>
        </p:nvGrpSpPr>
        <p:grpSpPr>
          <a:xfrm>
            <a:off x="798973" y="0"/>
            <a:ext cx="12337973" cy="6858000"/>
            <a:chOff x="798973" y="0"/>
            <a:chExt cx="12337973" cy="6858000"/>
          </a:xfrm>
        </p:grpSpPr>
        <p:sp>
          <p:nvSpPr>
            <p:cNvPr id="10" name="Rectangle 9">
              <a:extLst>
                <a:ext uri="{FF2B5EF4-FFF2-40B4-BE49-F238E27FC236}">
                  <a16:creationId xmlns:a16="http://schemas.microsoft.com/office/drawing/2014/main" id="{B07187A0-C117-C842-BC47-C4B383DCD30A}"/>
                </a:ext>
              </a:extLst>
            </p:cNvPr>
            <p:cNvSpPr/>
            <p:nvPr/>
          </p:nvSpPr>
          <p:spPr>
            <a:xfrm>
              <a:off x="8155458" y="1893151"/>
              <a:ext cx="4981488" cy="1754326"/>
            </a:xfrm>
            <a:prstGeom prst="rect">
              <a:avLst/>
            </a:prstGeom>
          </p:spPr>
          <p:txBody>
            <a:bodyPr wrap="square">
              <a:spAutoFit/>
            </a:bodyPr>
            <a:lstStyle/>
            <a:p>
              <a:r>
                <a:rPr lang="en-US" dirty="0">
                  <a:solidFill>
                    <a:srgbClr val="000000"/>
                  </a:solidFill>
                  <a:latin typeface="Helvetica Neue" panose="02000503000000020004" pitchFamily="2" charset="0"/>
                </a:rPr>
                <a:t>There's a strong positive correlation </a:t>
              </a:r>
            </a:p>
            <a:p>
              <a:r>
                <a:rPr lang="en-US" dirty="0">
                  <a:solidFill>
                    <a:srgbClr val="000000"/>
                  </a:solidFill>
                  <a:latin typeface="Helvetica Neue" panose="02000503000000020004" pitchFamily="2" charset="0"/>
                </a:rPr>
                <a:t>of ticket price with </a:t>
              </a:r>
            </a:p>
            <a:p>
              <a:pPr marL="285750" indent="-285750">
                <a:buFont typeface="Arial" panose="020B0604020202020204" pitchFamily="34" charset="0"/>
                <a:buChar char="•"/>
              </a:pPr>
              <a:r>
                <a:rPr lang="en-US" dirty="0" err="1"/>
                <a:t>vertical_drop</a:t>
              </a:r>
              <a:endParaRPr lang="en-US" dirty="0">
                <a:solidFill>
                  <a:srgbClr val="000000"/>
                </a:solidFill>
                <a:latin typeface="Helvetica Neue" panose="02000503000000020004" pitchFamily="2" charset="0"/>
              </a:endParaRPr>
            </a:p>
            <a:p>
              <a:pPr marL="285750" indent="-285750">
                <a:buFont typeface="Arial" panose="020B0604020202020204" pitchFamily="34" charset="0"/>
                <a:buChar char="•"/>
              </a:pPr>
              <a:r>
                <a:rPr lang="en-US" dirty="0" err="1"/>
                <a:t>fastQuads</a:t>
              </a:r>
              <a:r>
                <a:rPr lang="en-US" dirty="0">
                  <a:solidFill>
                    <a:srgbClr val="000000"/>
                  </a:solidFill>
                  <a:latin typeface="Helvetica Neue" panose="02000503000000020004" pitchFamily="2" charset="0"/>
                </a:rPr>
                <a:t> </a:t>
              </a:r>
            </a:p>
            <a:p>
              <a:pPr marL="285750" indent="-285750">
                <a:buFont typeface="Arial" panose="020B0604020202020204" pitchFamily="34" charset="0"/>
                <a:buChar char="•"/>
              </a:pPr>
              <a:r>
                <a:rPr lang="en-US" dirty="0"/>
                <a:t>Runs</a:t>
              </a:r>
              <a:r>
                <a:rPr lang="en-US" dirty="0">
                  <a:solidFill>
                    <a:srgbClr val="000000"/>
                  </a:solidFill>
                  <a:latin typeface="Helvetica Neue" panose="02000503000000020004" pitchFamily="2" charset="0"/>
                </a:rPr>
                <a:t> </a:t>
              </a:r>
            </a:p>
            <a:p>
              <a:pPr marL="285750" indent="-285750">
                <a:buFont typeface="Arial" panose="020B0604020202020204" pitchFamily="34" charset="0"/>
                <a:buChar char="•"/>
              </a:pPr>
              <a:r>
                <a:rPr lang="en-US" dirty="0" err="1"/>
                <a:t>total_chairs</a:t>
              </a:r>
              <a:r>
                <a:rPr lang="en-US" dirty="0">
                  <a:solidFill>
                    <a:srgbClr val="000000"/>
                  </a:solidFill>
                  <a:latin typeface="Helvetica Neue" panose="02000503000000020004" pitchFamily="2" charset="0"/>
                </a:rPr>
                <a:t> </a:t>
              </a:r>
              <a:endParaRPr lang="en-US" dirty="0"/>
            </a:p>
          </p:txBody>
        </p:sp>
        <p:pic>
          <p:nvPicPr>
            <p:cNvPr id="2" name="Picture 1">
              <a:extLst>
                <a:ext uri="{FF2B5EF4-FFF2-40B4-BE49-F238E27FC236}">
                  <a16:creationId xmlns:a16="http://schemas.microsoft.com/office/drawing/2014/main" id="{DA3B59DB-523D-194F-9AAB-CCDA54FA08B0}"/>
                </a:ext>
              </a:extLst>
            </p:cNvPr>
            <p:cNvPicPr>
              <a:picLocks noChangeAspect="1"/>
            </p:cNvPicPr>
            <p:nvPr/>
          </p:nvPicPr>
          <p:blipFill>
            <a:blip r:embed="rId2"/>
            <a:stretch>
              <a:fillRect/>
            </a:stretch>
          </p:blipFill>
          <p:spPr>
            <a:xfrm>
              <a:off x="798973" y="0"/>
              <a:ext cx="7134161" cy="6858000"/>
            </a:xfrm>
            <a:prstGeom prst="rect">
              <a:avLst/>
            </a:prstGeom>
            <a:solidFill>
              <a:schemeClr val="bg1"/>
            </a:solidFill>
          </p:spPr>
        </p:pic>
      </p:grpSp>
    </p:spTree>
    <p:extLst>
      <p:ext uri="{BB962C8B-B14F-4D97-AF65-F5344CB8AC3E}">
        <p14:creationId xmlns:p14="http://schemas.microsoft.com/office/powerpoint/2010/main" val="27317848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5D5B9A-EBB4-8A4B-847E-F53B9D3F7910}"/>
              </a:ext>
            </a:extLst>
          </p:cNvPr>
          <p:cNvPicPr>
            <a:picLocks noChangeAspect="1"/>
          </p:cNvPicPr>
          <p:nvPr/>
        </p:nvPicPr>
        <p:blipFill>
          <a:blip r:embed="rId2"/>
          <a:stretch>
            <a:fillRect/>
          </a:stretch>
        </p:blipFill>
        <p:spPr>
          <a:xfrm>
            <a:off x="546099" y="482599"/>
            <a:ext cx="9997865" cy="5308601"/>
          </a:xfrm>
          <a:prstGeom prst="rect">
            <a:avLst/>
          </a:prstGeom>
        </p:spPr>
      </p:pic>
    </p:spTree>
    <p:extLst>
      <p:ext uri="{BB962C8B-B14F-4D97-AF65-F5344CB8AC3E}">
        <p14:creationId xmlns:p14="http://schemas.microsoft.com/office/powerpoint/2010/main" val="2208513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0F44639-0B7D-114F-B2A1-6C277AA4B466}"/>
              </a:ext>
            </a:extLst>
          </p:cNvPr>
          <p:cNvSpPr/>
          <p:nvPr/>
        </p:nvSpPr>
        <p:spPr>
          <a:xfrm>
            <a:off x="482600" y="923836"/>
            <a:ext cx="6096000" cy="1200329"/>
          </a:xfrm>
          <a:prstGeom prst="rect">
            <a:avLst/>
          </a:prstGeom>
        </p:spPr>
        <p:txBody>
          <a:bodyPr>
            <a:spAutoFit/>
          </a:bodyPr>
          <a:lstStyle/>
          <a:p>
            <a:pPr>
              <a:buFont typeface="Arial" panose="020B0604020202020204" pitchFamily="34" charset="0"/>
              <a:buChar char="•"/>
            </a:pPr>
            <a:r>
              <a:rPr lang="en-US" dirty="0">
                <a:solidFill>
                  <a:srgbClr val="333333"/>
                </a:solidFill>
                <a:latin typeface="Roboto"/>
              </a:rPr>
              <a:t>Problem identification (1-2 slides)</a:t>
            </a:r>
          </a:p>
          <a:p>
            <a:pPr>
              <a:buFont typeface="Arial" panose="020B0604020202020204" pitchFamily="34" charset="0"/>
              <a:buChar char="•"/>
            </a:pPr>
            <a:r>
              <a:rPr lang="en-US" dirty="0">
                <a:solidFill>
                  <a:srgbClr val="333333"/>
                </a:solidFill>
                <a:latin typeface="Roboto"/>
              </a:rPr>
              <a:t>Recommendation and key findings (1 slide)</a:t>
            </a:r>
          </a:p>
          <a:p>
            <a:pPr>
              <a:buFont typeface="Arial" panose="020B0604020202020204" pitchFamily="34" charset="0"/>
              <a:buChar char="•"/>
            </a:pPr>
            <a:r>
              <a:rPr lang="en-US" dirty="0">
                <a:solidFill>
                  <a:srgbClr val="333333"/>
                </a:solidFill>
                <a:latin typeface="Roboto"/>
              </a:rPr>
              <a:t>Modeling results and analysis (3-4 slides)</a:t>
            </a:r>
          </a:p>
          <a:p>
            <a:pPr>
              <a:buFont typeface="Arial" panose="020B0604020202020204" pitchFamily="34" charset="0"/>
              <a:buChar char="•"/>
            </a:pPr>
            <a:r>
              <a:rPr lang="en-US" dirty="0">
                <a:solidFill>
                  <a:srgbClr val="333333"/>
                </a:solidFill>
                <a:latin typeface="Roboto"/>
              </a:rPr>
              <a:t>Summary and conclusion (1 slide) </a:t>
            </a:r>
            <a:endParaRPr lang="en-US" b="0" i="0" dirty="0">
              <a:solidFill>
                <a:srgbClr val="333333"/>
              </a:solidFill>
              <a:effectLst/>
              <a:latin typeface="Roboto"/>
            </a:endParaRPr>
          </a:p>
        </p:txBody>
      </p:sp>
      <p:sp>
        <p:nvSpPr>
          <p:cNvPr id="4" name="Rectangle 3">
            <a:extLst>
              <a:ext uri="{FF2B5EF4-FFF2-40B4-BE49-F238E27FC236}">
                <a16:creationId xmlns:a16="http://schemas.microsoft.com/office/drawing/2014/main" id="{EC68467B-5E63-DE41-8374-8400353C9179}"/>
              </a:ext>
            </a:extLst>
          </p:cNvPr>
          <p:cNvSpPr/>
          <p:nvPr/>
        </p:nvSpPr>
        <p:spPr>
          <a:xfrm>
            <a:off x="5791200" y="648544"/>
            <a:ext cx="6096000" cy="5078313"/>
          </a:xfrm>
          <a:prstGeom prst="rect">
            <a:avLst/>
          </a:prstGeom>
        </p:spPr>
        <p:txBody>
          <a:bodyPr>
            <a:spAutoFit/>
          </a:bodyPr>
          <a:lstStyle/>
          <a:p>
            <a:r>
              <a:rPr lang="en-US" dirty="0"/>
              <a:t>4.9.1 Define the pipeline</a:t>
            </a:r>
          </a:p>
          <a:p>
            <a:r>
              <a:rPr lang="en-US" dirty="0"/>
              <a:t>4.9.2 Fit the pipeline</a:t>
            </a:r>
          </a:p>
          <a:p>
            <a:r>
              <a:rPr lang="en-US" dirty="0"/>
              <a:t>4.9.3 Assess performance on the train and test set</a:t>
            </a:r>
          </a:p>
          <a:p>
            <a:r>
              <a:rPr lang="en-US" dirty="0"/>
              <a:t>4.9.4 Define a new pipeline to select a different number of features</a:t>
            </a:r>
          </a:p>
          <a:p>
            <a:r>
              <a:rPr lang="en-US" dirty="0"/>
              <a:t>4.9.5 Fit the pipeline</a:t>
            </a:r>
          </a:p>
          <a:p>
            <a:r>
              <a:rPr lang="en-US" dirty="0"/>
              <a:t>4.9.6 Assess performance on train and test data</a:t>
            </a:r>
          </a:p>
          <a:p>
            <a:r>
              <a:rPr lang="en-US" dirty="0"/>
              <a:t>4.9.7 Assessing performance using cross-validation</a:t>
            </a:r>
          </a:p>
          <a:p>
            <a:r>
              <a:rPr lang="en-US" dirty="0"/>
              <a:t>4.9.8 Hyperparameter search using </a:t>
            </a:r>
            <a:r>
              <a:rPr lang="en-US" dirty="0" err="1"/>
              <a:t>GridSearchCV</a:t>
            </a:r>
            <a:endParaRPr lang="en-US" dirty="0"/>
          </a:p>
          <a:p>
            <a:r>
              <a:rPr lang="en-US" dirty="0"/>
              <a:t>4.10 Random Forest Model</a:t>
            </a:r>
          </a:p>
          <a:p>
            <a:r>
              <a:rPr lang="en-US" dirty="0"/>
              <a:t>4.10.1 Define the pipeline</a:t>
            </a:r>
          </a:p>
          <a:p>
            <a:r>
              <a:rPr lang="en-US" dirty="0"/>
              <a:t>4.10.2 Fit and assess performance using cross-validation</a:t>
            </a:r>
          </a:p>
          <a:p>
            <a:r>
              <a:rPr lang="en-US" dirty="0"/>
              <a:t>4.10.3 Hyperparameter search using </a:t>
            </a:r>
            <a:r>
              <a:rPr lang="en-US" dirty="0" err="1"/>
              <a:t>GridSearchCV</a:t>
            </a:r>
            <a:endParaRPr lang="en-US" dirty="0"/>
          </a:p>
          <a:p>
            <a:r>
              <a:rPr lang="en-US" dirty="0"/>
              <a:t>4.11 Final Model Selection</a:t>
            </a:r>
          </a:p>
          <a:p>
            <a:r>
              <a:rPr lang="en-US" dirty="0"/>
              <a:t>4.11.1 Linear regression model performance</a:t>
            </a:r>
          </a:p>
          <a:p>
            <a:r>
              <a:rPr lang="en-US" dirty="0"/>
              <a:t>4.112 Random forest regression model performance</a:t>
            </a:r>
          </a:p>
          <a:p>
            <a:r>
              <a:rPr lang="en-US" dirty="0"/>
              <a:t>4.11.3 Conclusion</a:t>
            </a:r>
          </a:p>
          <a:p>
            <a:r>
              <a:rPr lang="en-US" dirty="0"/>
              <a:t>4.12 Data quantity assessment</a:t>
            </a:r>
          </a:p>
        </p:txBody>
      </p:sp>
    </p:spTree>
    <p:extLst>
      <p:ext uri="{BB962C8B-B14F-4D97-AF65-F5344CB8AC3E}">
        <p14:creationId xmlns:p14="http://schemas.microsoft.com/office/powerpoint/2010/main" val="918259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D1B39C-086D-BE4C-BEB1-0F8D5A5F8AD8}"/>
              </a:ext>
            </a:extLst>
          </p:cNvPr>
          <p:cNvSpPr/>
          <p:nvPr/>
        </p:nvSpPr>
        <p:spPr>
          <a:xfrm>
            <a:off x="481260" y="770972"/>
            <a:ext cx="10852485" cy="584775"/>
          </a:xfrm>
          <a:prstGeom prst="rect">
            <a:avLst/>
          </a:prstGeom>
        </p:spPr>
        <p:txBody>
          <a:bodyPr wrap="square">
            <a:spAutoFit/>
          </a:bodyPr>
          <a:lstStyle/>
          <a:p>
            <a:pPr marL="285750" indent="-285750">
              <a:buFont typeface="Arial" panose="020B0604020202020204" pitchFamily="34" charset="0"/>
              <a:buChar char="•"/>
            </a:pPr>
            <a:r>
              <a:rPr lang="en-US" sz="1600" b="1" dirty="0">
                <a:latin typeface="Candara" panose="020E0502030303020204" pitchFamily="34" charset="0"/>
              </a:rPr>
              <a:t>Predicting the adult weekend ticket price is our primary aim</a:t>
            </a:r>
          </a:p>
          <a:p>
            <a:pPr marL="285750" indent="-285750">
              <a:buFont typeface="Arial" panose="020B0604020202020204" pitchFamily="34" charset="0"/>
              <a:buChar char="•"/>
            </a:pPr>
            <a:r>
              <a:rPr lang="en-US" sz="1600" b="1" dirty="0">
                <a:latin typeface="Candara" panose="020E0502030303020204" pitchFamily="34" charset="0"/>
              </a:rPr>
              <a:t>Build machine learning models</a:t>
            </a:r>
          </a:p>
        </p:txBody>
      </p:sp>
      <p:sp>
        <p:nvSpPr>
          <p:cNvPr id="3" name="TextBox 2">
            <a:extLst>
              <a:ext uri="{FF2B5EF4-FFF2-40B4-BE49-F238E27FC236}">
                <a16:creationId xmlns:a16="http://schemas.microsoft.com/office/drawing/2014/main" id="{90CF71BF-ADA7-8641-8241-0E7D26838626}"/>
              </a:ext>
            </a:extLst>
          </p:cNvPr>
          <p:cNvSpPr txBox="1"/>
          <p:nvPr/>
        </p:nvSpPr>
        <p:spPr>
          <a:xfrm>
            <a:off x="745955" y="1788165"/>
            <a:ext cx="10323096" cy="1162113"/>
          </a:xfrm>
          <a:prstGeom prst="rect">
            <a:avLst/>
          </a:prstGeom>
          <a:noFill/>
        </p:spPr>
        <p:txBody>
          <a:bodyPr wrap="square" rtlCol="0">
            <a:spAutoFit/>
          </a:bodyPr>
          <a:lstStyle/>
          <a:p>
            <a:pPr marL="342900" indent="-342900">
              <a:lnSpc>
                <a:spcPct val="150000"/>
              </a:lnSpc>
              <a:buAutoNum type="arabicPeriod"/>
            </a:pPr>
            <a:r>
              <a:rPr lang="en-US" sz="1600" b="1" dirty="0">
                <a:latin typeface="Candara" panose="020E0502030303020204" pitchFamily="34" charset="0"/>
                <a:cs typeface="Al Nile" pitchFamily="2" charset="-78"/>
              </a:rPr>
              <a:t>How useful the mean value as predictor? Because model should </a:t>
            </a:r>
            <a:r>
              <a:rPr lang="en-US" sz="1600" b="1" dirty="0" err="1">
                <a:latin typeface="Candara" panose="020E0502030303020204" pitchFamily="34" charset="0"/>
                <a:cs typeface="Al Nile" pitchFamily="2" charset="-78"/>
              </a:rPr>
              <a:t>atleast</a:t>
            </a:r>
            <a:r>
              <a:rPr lang="en-US" sz="1600" b="1" dirty="0">
                <a:latin typeface="Candara" panose="020E0502030303020204" pitchFamily="34" charset="0"/>
                <a:cs typeface="Al Nile" pitchFamily="2" charset="-78"/>
              </a:rPr>
              <a:t> perform better than the average!!!</a:t>
            </a:r>
          </a:p>
          <a:p>
            <a:pPr>
              <a:lnSpc>
                <a:spcPct val="150000"/>
              </a:lnSpc>
            </a:pPr>
            <a:r>
              <a:rPr lang="en-US" sz="1600" b="1" dirty="0">
                <a:latin typeface="Candara" panose="020E0502030303020204" pitchFamily="34" charset="0"/>
                <a:cs typeface="Al Nile" pitchFamily="2" charset="-78"/>
              </a:rPr>
              <a:t>2. first model is a baseline performance comparator for any subsequent model</a:t>
            </a:r>
          </a:p>
          <a:p>
            <a:pPr>
              <a:lnSpc>
                <a:spcPct val="150000"/>
              </a:lnSpc>
            </a:pPr>
            <a:r>
              <a:rPr lang="en-US" sz="1600" b="1" dirty="0">
                <a:latin typeface="Candara" panose="020E0502030303020204" pitchFamily="34" charset="0"/>
                <a:cs typeface="Al Nile" pitchFamily="2" charset="-78"/>
              </a:rPr>
              <a:t>3. then build up the process of efficiently and robustly creating and assessing models against it</a:t>
            </a:r>
          </a:p>
        </p:txBody>
      </p:sp>
      <p:sp>
        <p:nvSpPr>
          <p:cNvPr id="4" name="TextBox 3">
            <a:extLst>
              <a:ext uri="{FF2B5EF4-FFF2-40B4-BE49-F238E27FC236}">
                <a16:creationId xmlns:a16="http://schemas.microsoft.com/office/drawing/2014/main" id="{A6FBBBC8-27B9-3F45-A977-7A408AFEBC11}"/>
              </a:ext>
            </a:extLst>
          </p:cNvPr>
          <p:cNvSpPr txBox="1"/>
          <p:nvPr/>
        </p:nvSpPr>
        <p:spPr>
          <a:xfrm>
            <a:off x="341870" y="3479896"/>
            <a:ext cx="11850130" cy="3378104"/>
          </a:xfrm>
          <a:prstGeom prst="rect">
            <a:avLst/>
          </a:prstGeom>
          <a:noFill/>
        </p:spPr>
        <p:txBody>
          <a:bodyPr wrap="square" rtlCol="0">
            <a:spAutoFit/>
          </a:bodyPr>
          <a:lstStyle/>
          <a:p>
            <a:pPr marL="342900" indent="-342900">
              <a:lnSpc>
                <a:spcPct val="150000"/>
              </a:lnSpc>
              <a:buAutoNum type="arabicPeriod"/>
            </a:pPr>
            <a:r>
              <a:rPr lang="en-US" sz="1600" b="1" dirty="0">
                <a:latin typeface="Candara" panose="020E0502030303020204" pitchFamily="34" charset="0"/>
                <a:cs typeface="Arial Hebrew" pitchFamily="2" charset="-79"/>
              </a:rPr>
              <a:t>Load data&gt; extract Big Mountain data</a:t>
            </a:r>
          </a:p>
          <a:p>
            <a:pPr marL="342900" indent="-342900">
              <a:lnSpc>
                <a:spcPct val="150000"/>
              </a:lnSpc>
              <a:buAutoNum type="arabicPeriod"/>
            </a:pPr>
            <a:r>
              <a:rPr lang="en-US" sz="1600" b="1" dirty="0">
                <a:latin typeface="Candara" panose="020E0502030303020204" pitchFamily="34" charset="0"/>
                <a:cs typeface="Arial Hebrew" pitchFamily="2" charset="-79"/>
              </a:rPr>
              <a:t>Train/test split: By partitioning the data into training and testing splits, without letting a model (or missing-value imputation) learn anything about the test split, you have a somewhat independent assessment of how your model might perform in the future</a:t>
            </a:r>
          </a:p>
          <a:p>
            <a:pPr marL="342900" indent="-342900">
              <a:lnSpc>
                <a:spcPct val="150000"/>
              </a:lnSpc>
              <a:buAutoNum type="arabicPeriod"/>
            </a:pPr>
            <a:r>
              <a:rPr lang="en-US" sz="1600" b="1" dirty="0">
                <a:latin typeface="Candara" panose="020E0502030303020204" pitchFamily="34" charset="0"/>
                <a:cs typeface="Arial Hebrew" pitchFamily="2" charset="-79"/>
              </a:rPr>
              <a:t>While training models, a test split is very useful as a final check on expected future performance &gt; What partition sizes would you have with a 70/30 train/test split?</a:t>
            </a:r>
          </a:p>
          <a:p>
            <a:pPr marL="342900" indent="-342900">
              <a:lnSpc>
                <a:spcPct val="150000"/>
              </a:lnSpc>
              <a:buAutoNum type="arabicPeriod"/>
            </a:pPr>
            <a:r>
              <a:rPr lang="en-US" sz="1600" b="1" dirty="0">
                <a:latin typeface="Candara" panose="020E0502030303020204" pitchFamily="34" charset="0"/>
                <a:cs typeface="Arial Hebrew" pitchFamily="2" charset="-79"/>
              </a:rPr>
              <a:t>Check mean as a predictor &gt; that is what if best guess is the average price</a:t>
            </a:r>
          </a:p>
          <a:p>
            <a:pPr marL="342900" indent="-342900">
              <a:lnSpc>
                <a:spcPct val="150000"/>
              </a:lnSpc>
              <a:buAutoNum type="arabicPeriod"/>
            </a:pPr>
            <a:r>
              <a:rPr lang="en-US" sz="1600" b="1" dirty="0">
                <a:latin typeface="Candara" panose="020E0502030303020204" pitchFamily="34" charset="0"/>
                <a:cs typeface="Arial Hebrew" pitchFamily="2" charset="-79"/>
              </a:rPr>
              <a:t>Dummy regressor gives a mean prediction&gt; we need to know how good is the predictions&gt; so we have metrics &gt;There are many ways of assessing how good one set of values agrees with another, which brings us to the subject of metrics</a:t>
            </a:r>
          </a:p>
          <a:p>
            <a:pPr marL="342900" indent="-342900">
              <a:lnSpc>
                <a:spcPct val="150000"/>
              </a:lnSpc>
              <a:buAutoNum type="arabicPeriod"/>
            </a:pPr>
            <a:endParaRPr lang="en-US" sz="1600" b="1" dirty="0">
              <a:latin typeface="Candara" panose="020E0502030303020204" pitchFamily="34" charset="0"/>
              <a:cs typeface="Arial Hebrew" pitchFamily="2" charset="-79"/>
            </a:endParaRPr>
          </a:p>
        </p:txBody>
      </p:sp>
      <p:sp>
        <p:nvSpPr>
          <p:cNvPr id="5" name="TextBox 4">
            <a:extLst>
              <a:ext uri="{FF2B5EF4-FFF2-40B4-BE49-F238E27FC236}">
                <a16:creationId xmlns:a16="http://schemas.microsoft.com/office/drawing/2014/main" id="{327A6C91-31BC-D840-96E2-0DBCB164471A}"/>
              </a:ext>
            </a:extLst>
          </p:cNvPr>
          <p:cNvSpPr txBox="1"/>
          <p:nvPr/>
        </p:nvSpPr>
        <p:spPr>
          <a:xfrm>
            <a:off x="3509319" y="0"/>
            <a:ext cx="4460789" cy="400110"/>
          </a:xfrm>
          <a:prstGeom prst="rect">
            <a:avLst/>
          </a:prstGeom>
          <a:noFill/>
        </p:spPr>
        <p:txBody>
          <a:bodyPr wrap="square" rtlCol="0">
            <a:spAutoFit/>
          </a:bodyPr>
          <a:lstStyle/>
          <a:p>
            <a:pPr algn="ctr"/>
            <a:r>
              <a:rPr lang="en-US" sz="2000" b="1" dirty="0"/>
              <a:t>Preprocessing and training</a:t>
            </a:r>
          </a:p>
        </p:txBody>
      </p:sp>
      <p:sp>
        <p:nvSpPr>
          <p:cNvPr id="6" name="TextBox 5">
            <a:extLst>
              <a:ext uri="{FF2B5EF4-FFF2-40B4-BE49-F238E27FC236}">
                <a16:creationId xmlns:a16="http://schemas.microsoft.com/office/drawing/2014/main" id="{4FA2F183-B283-FC45-A530-28991CBC86AC}"/>
              </a:ext>
            </a:extLst>
          </p:cNvPr>
          <p:cNvSpPr txBox="1"/>
          <p:nvPr/>
        </p:nvSpPr>
        <p:spPr>
          <a:xfrm>
            <a:off x="4399005" y="1387369"/>
            <a:ext cx="3781168" cy="400110"/>
          </a:xfrm>
          <a:prstGeom prst="rect">
            <a:avLst/>
          </a:prstGeom>
          <a:noFill/>
        </p:spPr>
        <p:txBody>
          <a:bodyPr wrap="square" rtlCol="0">
            <a:spAutoFit/>
          </a:bodyPr>
          <a:lstStyle/>
          <a:p>
            <a:r>
              <a:rPr lang="en-US" sz="2000" b="1" dirty="0">
                <a:solidFill>
                  <a:srgbClr val="C00000"/>
                </a:solidFill>
              </a:rPr>
              <a:t>Questions to be asked</a:t>
            </a:r>
          </a:p>
        </p:txBody>
      </p:sp>
      <p:sp>
        <p:nvSpPr>
          <p:cNvPr id="7" name="TextBox 6">
            <a:extLst>
              <a:ext uri="{FF2B5EF4-FFF2-40B4-BE49-F238E27FC236}">
                <a16:creationId xmlns:a16="http://schemas.microsoft.com/office/drawing/2014/main" id="{B66F95CE-AEC6-AD42-AB16-74425E3F6811}"/>
              </a:ext>
            </a:extLst>
          </p:cNvPr>
          <p:cNvSpPr txBox="1"/>
          <p:nvPr/>
        </p:nvSpPr>
        <p:spPr>
          <a:xfrm>
            <a:off x="5451604" y="401297"/>
            <a:ext cx="1675969" cy="369332"/>
          </a:xfrm>
          <a:prstGeom prst="rect">
            <a:avLst/>
          </a:prstGeom>
          <a:noFill/>
        </p:spPr>
        <p:txBody>
          <a:bodyPr wrap="square" rtlCol="0">
            <a:spAutoFit/>
          </a:bodyPr>
          <a:lstStyle/>
          <a:p>
            <a:r>
              <a:rPr lang="en-US" b="1" dirty="0"/>
              <a:t>Aim</a:t>
            </a:r>
          </a:p>
        </p:txBody>
      </p:sp>
      <p:sp>
        <p:nvSpPr>
          <p:cNvPr id="8" name="TextBox 7">
            <a:extLst>
              <a:ext uri="{FF2B5EF4-FFF2-40B4-BE49-F238E27FC236}">
                <a16:creationId xmlns:a16="http://schemas.microsoft.com/office/drawing/2014/main" id="{08897870-7051-A241-A237-C840A42C7255}"/>
              </a:ext>
            </a:extLst>
          </p:cNvPr>
          <p:cNvSpPr txBox="1"/>
          <p:nvPr/>
        </p:nvSpPr>
        <p:spPr>
          <a:xfrm>
            <a:off x="4164227" y="2987208"/>
            <a:ext cx="2471351" cy="370862"/>
          </a:xfrm>
          <a:prstGeom prst="rect">
            <a:avLst/>
          </a:prstGeom>
          <a:noFill/>
        </p:spPr>
        <p:txBody>
          <a:bodyPr wrap="square" rtlCol="0">
            <a:spAutoFit/>
          </a:bodyPr>
          <a:lstStyle/>
          <a:p>
            <a:pPr algn="ctr"/>
            <a:r>
              <a:rPr lang="en-US" b="1" dirty="0">
                <a:solidFill>
                  <a:srgbClr val="C00000"/>
                </a:solidFill>
              </a:rPr>
              <a:t>Steps</a:t>
            </a:r>
          </a:p>
        </p:txBody>
      </p:sp>
    </p:spTree>
    <p:extLst>
      <p:ext uri="{BB962C8B-B14F-4D97-AF65-F5344CB8AC3E}">
        <p14:creationId xmlns:p14="http://schemas.microsoft.com/office/powerpoint/2010/main" val="734665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1875C7-FBD1-6D4F-9C85-AB881E524AC8}"/>
              </a:ext>
            </a:extLst>
          </p:cNvPr>
          <p:cNvSpPr txBox="1"/>
          <p:nvPr/>
        </p:nvSpPr>
        <p:spPr>
          <a:xfrm>
            <a:off x="568411" y="505326"/>
            <a:ext cx="9538115" cy="5963492"/>
          </a:xfrm>
          <a:prstGeom prst="rect">
            <a:avLst/>
          </a:prstGeom>
          <a:noFill/>
        </p:spPr>
        <p:txBody>
          <a:bodyPr wrap="square" rtlCol="0">
            <a:spAutoFit/>
          </a:bodyPr>
          <a:lstStyle/>
          <a:p>
            <a:pPr>
              <a:lnSpc>
                <a:spcPct val="150000"/>
              </a:lnSpc>
            </a:pPr>
            <a:r>
              <a:rPr lang="en-US" b="1" dirty="0">
                <a:latin typeface="Candara" panose="020E0502030303020204" pitchFamily="34" charset="0"/>
              </a:rPr>
              <a:t>Metric for assessment of prediction</a:t>
            </a:r>
          </a:p>
          <a:p>
            <a:pPr marL="342900" indent="-342900">
              <a:lnSpc>
                <a:spcPct val="150000"/>
              </a:lnSpc>
              <a:buAutoNum type="arabicPeriod"/>
            </a:pPr>
            <a:r>
              <a:rPr lang="en-US" sz="1600" b="1" dirty="0">
                <a:latin typeface="Candara" panose="020E0502030303020204" pitchFamily="34" charset="0"/>
              </a:rPr>
              <a:t>R2:</a:t>
            </a:r>
            <a:r>
              <a:rPr lang="en-US" sz="1600" dirty="0">
                <a:latin typeface="Candara" panose="020E0502030303020204" pitchFamily="34" charset="0"/>
              </a:rPr>
              <a:t> is a measure of the proportion of variance in the dependent variable (our ticket price) that is predicted by our "model”</a:t>
            </a:r>
          </a:p>
          <a:p>
            <a:pPr marL="342900" indent="-342900">
              <a:lnSpc>
                <a:spcPct val="150000"/>
              </a:lnSpc>
              <a:buAutoNum type="arabicPeriod"/>
            </a:pPr>
            <a:r>
              <a:rPr lang="en-US" sz="1600" b="1" dirty="0">
                <a:latin typeface="Candara" panose="020E0502030303020204" pitchFamily="34" charset="0"/>
              </a:rPr>
              <a:t>R2 </a:t>
            </a:r>
            <a:r>
              <a:rPr lang="en-US" sz="1600" dirty="0">
                <a:latin typeface="Candara" panose="020E0502030303020204" pitchFamily="34" charset="0"/>
              </a:rPr>
              <a:t>is a common metric, and interpretable in terms of the amount of variance explained, it's less appealing if you want an idea of how "close" your predictions are to the true values. Metrics that </a:t>
            </a:r>
            <a:r>
              <a:rPr lang="en-US" sz="1600" dirty="0" err="1">
                <a:latin typeface="Candara" panose="020E0502030303020204" pitchFamily="34" charset="0"/>
              </a:rPr>
              <a:t>summarise</a:t>
            </a:r>
            <a:r>
              <a:rPr lang="en-US" sz="1600" dirty="0">
                <a:latin typeface="Candara" panose="020E0502030303020204" pitchFamily="34" charset="0"/>
              </a:rPr>
              <a:t> the difference between predicted and actual values are </a:t>
            </a:r>
            <a:r>
              <a:rPr lang="en-US" sz="1600" i="1" dirty="0">
                <a:latin typeface="Candara" panose="020E0502030303020204" pitchFamily="34" charset="0"/>
              </a:rPr>
              <a:t>mean absolute error</a:t>
            </a:r>
            <a:r>
              <a:rPr lang="en-US" sz="1600" dirty="0">
                <a:latin typeface="Candara" panose="020E0502030303020204" pitchFamily="34" charset="0"/>
              </a:rPr>
              <a:t> and </a:t>
            </a:r>
            <a:r>
              <a:rPr lang="en-US" sz="1600" i="1" dirty="0">
                <a:latin typeface="Candara" panose="020E0502030303020204" pitchFamily="34" charset="0"/>
              </a:rPr>
              <a:t>mean squared error</a:t>
            </a:r>
            <a:r>
              <a:rPr lang="en-US" sz="1600" dirty="0">
                <a:latin typeface="Candara" panose="020E0502030303020204" pitchFamily="34" charset="0"/>
              </a:rPr>
              <a:t>.</a:t>
            </a:r>
          </a:p>
          <a:p>
            <a:pPr marL="342900" indent="-342900">
              <a:lnSpc>
                <a:spcPct val="150000"/>
              </a:lnSpc>
              <a:buAutoNum type="arabicPeriod"/>
            </a:pPr>
            <a:r>
              <a:rPr lang="en-US" sz="1600" b="1" dirty="0">
                <a:latin typeface="Candara" panose="020E0502030303020204" pitchFamily="34" charset="0"/>
              </a:rPr>
              <a:t>Mae</a:t>
            </a:r>
            <a:r>
              <a:rPr lang="en-US" sz="1600" dirty="0">
                <a:latin typeface="Candara" panose="020E0502030303020204" pitchFamily="34" charset="0"/>
              </a:rPr>
              <a:t>: 19: Mean absolute error is arguably the most intuitive of all the metrics, this essentially tells you that, on average, you might expect to be off by around $19 if you guessed ticket price based on an average of known values. Using </a:t>
            </a:r>
            <a:r>
              <a:rPr lang="en-US" sz="1600" dirty="0" err="1">
                <a:latin typeface="Candara" panose="020E0502030303020204" pitchFamily="34" charset="0"/>
              </a:rPr>
              <a:t>sklearn</a:t>
            </a:r>
            <a:r>
              <a:rPr lang="en-US" sz="1600" dirty="0">
                <a:latin typeface="Candara" panose="020E0502030303020204" pitchFamily="34" charset="0"/>
              </a:rPr>
              <a:t> to get all the metrices and keeping into account the order before using the functions for calculating the metrices.</a:t>
            </a:r>
          </a:p>
          <a:p>
            <a:pPr marL="342900" indent="-342900">
              <a:lnSpc>
                <a:spcPct val="150000"/>
              </a:lnSpc>
              <a:buAutoNum type="arabicPeriod"/>
            </a:pPr>
            <a:r>
              <a:rPr lang="en-US" sz="1600" b="1" dirty="0">
                <a:latin typeface="Candara" panose="020E0502030303020204" pitchFamily="34" charset="0"/>
              </a:rPr>
              <a:t>Initial modelling steps:</a:t>
            </a:r>
          </a:p>
          <a:p>
            <a:pPr marL="342900" indent="-342900">
              <a:lnSpc>
                <a:spcPct val="150000"/>
              </a:lnSpc>
              <a:buAutoNum type="alphaLcParenR"/>
            </a:pPr>
            <a:r>
              <a:rPr lang="en-US" sz="1600" dirty="0">
                <a:latin typeface="Candara" panose="020E0502030303020204" pitchFamily="34" charset="0"/>
              </a:rPr>
              <a:t>Imputing the missing values using the median value(why not mean?!!1) after learning it from the train test</a:t>
            </a:r>
          </a:p>
          <a:p>
            <a:pPr marL="342900" indent="-342900">
              <a:lnSpc>
                <a:spcPct val="150000"/>
              </a:lnSpc>
              <a:buAutoNum type="alphaLcParenR"/>
            </a:pPr>
            <a:r>
              <a:rPr lang="en-US" sz="1600" dirty="0">
                <a:latin typeface="Candara" panose="020E0502030303020204" pitchFamily="34" charset="0"/>
              </a:rPr>
              <a:t>Scale the data</a:t>
            </a:r>
          </a:p>
          <a:p>
            <a:pPr marL="342900" indent="-342900">
              <a:lnSpc>
                <a:spcPct val="150000"/>
              </a:lnSpc>
              <a:buAutoNum type="alphaLcParenR"/>
            </a:pPr>
            <a:r>
              <a:rPr lang="en-US" sz="1600" dirty="0">
                <a:latin typeface="Candara" panose="020E0502030303020204" pitchFamily="34" charset="0"/>
              </a:rPr>
              <a:t>Train the data on train and test on test set (using Linear regression</a:t>
            </a:r>
          </a:p>
          <a:p>
            <a:pPr marL="342900" indent="-342900">
              <a:lnSpc>
                <a:spcPct val="150000"/>
              </a:lnSpc>
              <a:buAutoNum type="alphaLcParenR"/>
            </a:pPr>
            <a:r>
              <a:rPr lang="en-US" sz="1600" dirty="0">
                <a:latin typeface="Candara" panose="020E0502030303020204" pitchFamily="34" charset="0"/>
              </a:rPr>
              <a:t>Access model performance using </a:t>
            </a:r>
            <a:r>
              <a:rPr lang="en-US" sz="1600" dirty="0" err="1">
                <a:latin typeface="Candara" panose="020E0502030303020204" pitchFamily="34" charset="0"/>
              </a:rPr>
              <a:t>sklearn</a:t>
            </a:r>
            <a:r>
              <a:rPr lang="en-US" sz="1600" dirty="0">
                <a:latin typeface="Candara" panose="020E0502030303020204" pitchFamily="34" charset="0"/>
              </a:rPr>
              <a:t> based metrics: R2</a:t>
            </a:r>
          </a:p>
        </p:txBody>
      </p:sp>
    </p:spTree>
    <p:extLst>
      <p:ext uri="{BB962C8B-B14F-4D97-AF65-F5344CB8AC3E}">
        <p14:creationId xmlns:p14="http://schemas.microsoft.com/office/powerpoint/2010/main" val="39850377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15152</TotalTime>
  <Words>2707</Words>
  <Application>Microsoft Macintosh PowerPoint</Application>
  <PresentationFormat>Widescreen</PresentationFormat>
  <Paragraphs>220</Paragraphs>
  <Slides>14</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Al Nile</vt:lpstr>
      <vt:lpstr>Arial</vt:lpstr>
      <vt:lpstr>Arial Hebrew</vt:lpstr>
      <vt:lpstr>Calibri</vt:lpstr>
      <vt:lpstr>Calibri Light</vt:lpstr>
      <vt:lpstr>Candara</vt:lpstr>
      <vt:lpstr>Helvetica Neue</vt:lpstr>
      <vt:lpstr>Quattrocento Sans</vt:lpstr>
      <vt:lpstr>Roboto</vt:lpstr>
      <vt:lpstr>Times New Roman</vt:lpstr>
      <vt:lpstr>Office Theme</vt:lpstr>
      <vt:lpstr>Problem Statement 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Gargi Mishra</dc:creator>
  <cp:lastModifiedBy>Gargi Mishra</cp:lastModifiedBy>
  <cp:revision>67</cp:revision>
  <dcterms:created xsi:type="dcterms:W3CDTF">2021-04-14T20:33:27Z</dcterms:created>
  <dcterms:modified xsi:type="dcterms:W3CDTF">2021-06-14T16:54:17Z</dcterms:modified>
</cp:coreProperties>
</file>